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84" r:id="rId10"/>
    <p:sldId id="769" r:id="rId11"/>
    <p:sldId id="776" r:id="rId12"/>
    <p:sldId id="264" r:id="rId13"/>
    <p:sldId id="265" r:id="rId14"/>
    <p:sldId id="266" r:id="rId15"/>
    <p:sldId id="7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8288000" cy="10287000"/>
  <p:notesSz cx="6858000" cy="9144000"/>
  <p:embeddedFontLst>
    <p:embeddedFont>
      <p:font typeface="Arimo" panose="020B0604020202020204" charset="0"/>
      <p:regular r:id="rId26"/>
    </p:embeddedFont>
    <p:embeddedFont>
      <p:font typeface="Arimo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aralucent 1" panose="020B0604020202020204" charset="0"/>
      <p:regular r:id="rId32"/>
    </p:embeddedFont>
    <p:embeddedFont>
      <p:font typeface="Paralucent 2" panose="020B0604020202020204" charset="0"/>
      <p:regular r:id="rId33"/>
    </p:embeddedFont>
    <p:embeddedFont>
      <p:font typeface="Proxima Nova 1" panose="020B0604020202020204" charset="-18"/>
      <p:regular r:id="rId34"/>
    </p:embeddedFont>
    <p:embeddedFont>
      <p:font typeface="Proxima Nova 2" panose="020B0604020202020204" charset="-18"/>
      <p:regular r:id="rId35"/>
    </p:embeddedFont>
    <p:embeddedFont>
      <p:font typeface="Proxima Nova 3" panose="020B0604020202020204" charset="-18"/>
      <p:regular r:id="rId36"/>
    </p:embeddedFont>
    <p:embeddedFont>
      <p:font typeface="Proxima Nova Lt" panose="02000506030000020004" charset="-18"/>
      <p:regular r:id="rId37"/>
      <p:bold r:id="rId38"/>
      <p:italic r:id="rId39"/>
      <p:boldItalic r:id="rId40"/>
    </p:embeddedFont>
    <p:embeddedFont>
      <p:font typeface="Proxima Nova Rg" panose="02000506030000020004" charset="-18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tmp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tmp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l="2369" b="1663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077592"/>
            <a:ext cx="18288000" cy="2397534"/>
            <a:chOff x="0" y="0"/>
            <a:chExt cx="6671512" cy="8746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874627"/>
            </a:xfrm>
            <a:custGeom>
              <a:avLst/>
              <a:gdLst/>
              <a:ahLst/>
              <a:cxnLst/>
              <a:rect l="l" t="t" r="r" b="b"/>
              <a:pathLst>
                <a:path w="6671512" h="874627">
                  <a:moveTo>
                    <a:pt x="0" y="0"/>
                  </a:moveTo>
                  <a:lnTo>
                    <a:pt x="6671512" y="0"/>
                  </a:lnTo>
                  <a:lnTo>
                    <a:pt x="6671512" y="874627"/>
                  </a:lnTo>
                  <a:lnTo>
                    <a:pt x="0" y="87462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99601" y="6463382"/>
            <a:ext cx="4957173" cy="16259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15382" y="6301457"/>
            <a:ext cx="11181945" cy="73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7"/>
              </a:lnSpc>
            </a:pPr>
            <a:r>
              <a:rPr lang="en-US" sz="4283" dirty="0" err="1">
                <a:solidFill>
                  <a:srgbClr val="41AD49"/>
                </a:solidFill>
                <a:latin typeface="Paralucent Demi Bold" panose="02000503040000020004" pitchFamily="50" charset="0"/>
              </a:rPr>
              <a:t>Globální</a:t>
            </a:r>
            <a:r>
              <a:rPr lang="en-US" sz="4283" dirty="0">
                <a:solidFill>
                  <a:srgbClr val="41AD49"/>
                </a:solidFill>
                <a:latin typeface="Paralucent Demi Bold" panose="02000503040000020004" pitchFamily="50" charset="0"/>
              </a:rPr>
              <a:t> </a:t>
            </a:r>
            <a:r>
              <a:rPr lang="en-US" sz="4283" dirty="0" err="1">
                <a:solidFill>
                  <a:srgbClr val="41AD49"/>
                </a:solidFill>
                <a:latin typeface="Paralucent Demi Bold" panose="02000503040000020004" pitchFamily="50" charset="0"/>
              </a:rPr>
              <a:t>lídr</a:t>
            </a:r>
            <a:r>
              <a:rPr lang="en-US" sz="4283" dirty="0">
                <a:solidFill>
                  <a:srgbClr val="41AD49"/>
                </a:solidFill>
                <a:latin typeface="Paralucent Demi Bold" panose="02000503040000020004" pitchFamily="50" charset="0"/>
              </a:rPr>
              <a:t> v </a:t>
            </a:r>
            <a:r>
              <a:rPr lang="en-US" sz="4283" dirty="0" err="1">
                <a:solidFill>
                  <a:srgbClr val="41AD49"/>
                </a:solidFill>
                <a:latin typeface="Paralucent Demi Bold" panose="02000503040000020004" pitchFamily="50" charset="0"/>
              </a:rPr>
              <a:t>oblasti</a:t>
            </a:r>
            <a:r>
              <a:rPr lang="en-US" sz="4283" dirty="0">
                <a:solidFill>
                  <a:srgbClr val="41AD49"/>
                </a:solidFill>
                <a:latin typeface="Paralucent Demi Bold" panose="02000503040000020004" pitchFamily="50" charset="0"/>
              </a:rPr>
              <a:t> </a:t>
            </a:r>
            <a:r>
              <a:rPr lang="en-US" sz="4283" dirty="0" err="1">
                <a:solidFill>
                  <a:srgbClr val="41AD49"/>
                </a:solidFill>
                <a:latin typeface="Paralucent Demi Bold" panose="02000503040000020004" pitchFamily="50" charset="0"/>
              </a:rPr>
              <a:t>řešení</a:t>
            </a:r>
            <a:r>
              <a:rPr lang="en-US" sz="4283" dirty="0">
                <a:solidFill>
                  <a:srgbClr val="41AD49"/>
                </a:solidFill>
                <a:latin typeface="Paralucent Demi Bold" panose="02000503040000020004" pitchFamily="50" charset="0"/>
              </a:rPr>
              <a:t> </a:t>
            </a:r>
            <a:r>
              <a:rPr lang="en-US" sz="4283" dirty="0" err="1">
                <a:solidFill>
                  <a:srgbClr val="41AD49"/>
                </a:solidFill>
                <a:latin typeface="Paralucent Demi Bold" panose="02000503040000020004" pitchFamily="50" charset="0"/>
              </a:rPr>
              <a:t>chytrého</a:t>
            </a:r>
            <a:r>
              <a:rPr lang="en-US" sz="4283" dirty="0">
                <a:solidFill>
                  <a:srgbClr val="41AD49"/>
                </a:solidFill>
                <a:latin typeface="Paralucent Demi Bold" panose="02000503040000020004" pitchFamily="50" charset="0"/>
              </a:rPr>
              <a:t> </a:t>
            </a:r>
            <a:r>
              <a:rPr lang="en-US" sz="4283" dirty="0" err="1">
                <a:solidFill>
                  <a:srgbClr val="41AD49"/>
                </a:solidFill>
                <a:latin typeface="Paralucent Demi Bold" panose="02000503040000020004" pitchFamily="50" charset="0"/>
              </a:rPr>
              <a:t>odpadu</a:t>
            </a:r>
            <a:endParaRPr lang="en-US" sz="4283" dirty="0">
              <a:solidFill>
                <a:srgbClr val="41AD49"/>
              </a:solidFill>
              <a:latin typeface="Paralucent Demi Bold" panose="02000503040000020004" pitchFamily="50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5382" y="7209683"/>
            <a:ext cx="9013913" cy="93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262524"/>
                </a:solidFill>
                <a:latin typeface="Proxima Nova 1"/>
              </a:rPr>
              <a:t>Kontakt</a:t>
            </a:r>
            <a:r>
              <a:rPr lang="cs-CZ" sz="3000" dirty="0">
                <a:solidFill>
                  <a:srgbClr val="262524"/>
                </a:solidFill>
                <a:latin typeface="Proxima Nova 1"/>
              </a:rPr>
              <a:t>n</a:t>
            </a:r>
            <a:r>
              <a:rPr lang="en-US" sz="3000" dirty="0">
                <a:solidFill>
                  <a:srgbClr val="262524"/>
                </a:solidFill>
                <a:latin typeface="Proxima Nova 1"/>
              </a:rPr>
              <a:t>í den </a:t>
            </a:r>
            <a:r>
              <a:rPr lang="en-US" sz="3000" dirty="0" err="1">
                <a:solidFill>
                  <a:srgbClr val="262524"/>
                </a:solidFill>
                <a:latin typeface="Proxima Nova 1"/>
              </a:rPr>
              <a:t>Svazu</a:t>
            </a:r>
            <a:r>
              <a:rPr lang="en-US" sz="3000" dirty="0">
                <a:solidFill>
                  <a:srgbClr val="262524"/>
                </a:solidFill>
                <a:latin typeface="Proxima Nova 1"/>
              </a:rPr>
              <a:t> </a:t>
            </a:r>
            <a:r>
              <a:rPr lang="en-US" sz="3000" dirty="0" err="1">
                <a:solidFill>
                  <a:srgbClr val="262524"/>
                </a:solidFill>
                <a:latin typeface="Proxima Nova 1"/>
              </a:rPr>
              <a:t>měst</a:t>
            </a:r>
            <a:r>
              <a:rPr lang="en-US" sz="3000" dirty="0">
                <a:solidFill>
                  <a:srgbClr val="262524"/>
                </a:solidFill>
                <a:latin typeface="Proxima Nova 1"/>
              </a:rPr>
              <a:t> a </a:t>
            </a:r>
            <a:r>
              <a:rPr lang="en-US" sz="3000" dirty="0" err="1">
                <a:solidFill>
                  <a:srgbClr val="262524"/>
                </a:solidFill>
                <a:latin typeface="Proxima Nova 1"/>
              </a:rPr>
              <a:t>obcí</a:t>
            </a:r>
            <a:r>
              <a:rPr lang="en-US" sz="3000" dirty="0">
                <a:solidFill>
                  <a:srgbClr val="262524"/>
                </a:solidFill>
                <a:latin typeface="Proxima Nova 1"/>
              </a:rPr>
              <a:t> </a:t>
            </a:r>
            <a:r>
              <a:rPr lang="en-US" sz="3000" dirty="0" err="1">
                <a:solidFill>
                  <a:srgbClr val="262524"/>
                </a:solidFill>
                <a:latin typeface="Proxima Nova 1"/>
              </a:rPr>
              <a:t>České</a:t>
            </a:r>
            <a:r>
              <a:rPr lang="en-US" sz="3000" dirty="0">
                <a:solidFill>
                  <a:srgbClr val="262524"/>
                </a:solidFill>
                <a:latin typeface="Proxima Nova 1"/>
              </a:rPr>
              <a:t> </a:t>
            </a:r>
            <a:r>
              <a:rPr lang="en-US" sz="3000" dirty="0" err="1">
                <a:solidFill>
                  <a:srgbClr val="262524"/>
                </a:solidFill>
                <a:latin typeface="Proxima Nova 1"/>
              </a:rPr>
              <a:t>republiky</a:t>
            </a:r>
            <a:endParaRPr lang="en-US" sz="3000" dirty="0">
              <a:solidFill>
                <a:srgbClr val="262524"/>
              </a:solidFill>
              <a:latin typeface="Proxima Nova 1"/>
            </a:endParaRPr>
          </a:p>
          <a:p>
            <a:pPr>
              <a:lnSpc>
                <a:spcPts val="3220"/>
              </a:lnSpc>
            </a:pPr>
            <a:r>
              <a:rPr lang="en-US" sz="2300" dirty="0">
                <a:solidFill>
                  <a:srgbClr val="262524"/>
                </a:solidFill>
                <a:latin typeface="Proxima Nova 1"/>
              </a:rPr>
              <a:t>16. </a:t>
            </a:r>
            <a:r>
              <a:rPr lang="en-US" sz="2300" dirty="0" err="1">
                <a:solidFill>
                  <a:srgbClr val="262524"/>
                </a:solidFill>
                <a:latin typeface="Proxima Nova 1"/>
              </a:rPr>
              <a:t>červ</a:t>
            </a:r>
            <a:r>
              <a:rPr lang="cs-CZ" sz="2300" dirty="0">
                <a:solidFill>
                  <a:srgbClr val="262524"/>
                </a:solidFill>
                <a:latin typeface="Proxima Nova 1"/>
              </a:rPr>
              <a:t>na</a:t>
            </a:r>
            <a:r>
              <a:rPr lang="en-US" sz="2300" dirty="0">
                <a:solidFill>
                  <a:srgbClr val="262524"/>
                </a:solidFill>
                <a:latin typeface="Proxima Nova 1"/>
              </a:rPr>
              <a:t>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010401" y="-7256"/>
            <a:ext cx="11287277" cy="10287000"/>
            <a:chOff x="0" y="0"/>
            <a:chExt cx="2053887" cy="34864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3887" cy="3486446"/>
            </a:xfrm>
            <a:custGeom>
              <a:avLst/>
              <a:gdLst/>
              <a:ahLst/>
              <a:cxnLst/>
              <a:rect l="l" t="t" r="r" b="b"/>
              <a:pathLst>
                <a:path w="2053887" h="3486446">
                  <a:moveTo>
                    <a:pt x="0" y="0"/>
                  </a:moveTo>
                  <a:lnTo>
                    <a:pt x="2053887" y="0"/>
                  </a:lnTo>
                  <a:lnTo>
                    <a:pt x="2053887" y="3486446"/>
                  </a:lnTo>
                  <a:lnTo>
                    <a:pt x="0" y="3486446"/>
                  </a:lnTo>
                  <a:close/>
                </a:path>
              </a:pathLst>
            </a:custGeom>
            <a:solidFill>
              <a:srgbClr val="34B14B"/>
            </a:solidFill>
          </p:spPr>
        </p:sp>
      </p:grpSp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AE1660A3-EF90-8AA9-A154-3356A6D0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153125" cy="5364845"/>
          </a:xfrm>
          <a:prstGeom prst="rect">
            <a:avLst/>
          </a:prstGeom>
        </p:spPr>
      </p:pic>
      <p:pic>
        <p:nvPicPr>
          <p:cNvPr id="20" name="Picture 19" descr="A picture containing yellow, outdoor, person&#10;&#10;Description automatically generated">
            <a:extLst>
              <a:ext uri="{FF2B5EF4-FFF2-40B4-BE49-F238E27FC236}">
                <a16:creationId xmlns:a16="http://schemas.microsoft.com/office/drawing/2014/main" id="{4A24A447-3CEF-9009-649A-F74CE04C6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4914900"/>
            <a:ext cx="7156439" cy="5372100"/>
          </a:xfrm>
          <a:prstGeom prst="rect">
            <a:avLst/>
          </a:prstGeom>
        </p:spPr>
      </p:pic>
      <p:pic>
        <p:nvPicPr>
          <p:cNvPr id="24" name="Picture 2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B8B5D29-97B9-0BE7-6557-57166B373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68" b="15729"/>
          <a:stretch/>
        </p:blipFill>
        <p:spPr>
          <a:xfrm>
            <a:off x="7153124" y="3865495"/>
            <a:ext cx="11287277" cy="6414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7CFCE-5060-3AC0-4685-7476ED2276D0}"/>
              </a:ext>
            </a:extLst>
          </p:cNvPr>
          <p:cNvSpPr txBox="1"/>
          <p:nvPr/>
        </p:nvSpPr>
        <p:spPr>
          <a:xfrm>
            <a:off x="8937470" y="244043"/>
            <a:ext cx="80577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Nejen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rozsáhlá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nasazení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velkých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městech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, ale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i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malých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městech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a </a:t>
            </a:r>
            <a:r>
              <a:rPr lang="en-US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vesnicích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=</a:t>
            </a:r>
            <a:endParaRPr lang="sk-SK" sz="3000" dirty="0">
              <a:solidFill>
                <a:schemeClr val="bg1"/>
              </a:solidFill>
              <a:latin typeface="Paralucent Demi Bold" panose="02000503040000020004" pitchFamily="50" charset="0"/>
            </a:endParaRPr>
          </a:p>
          <a:p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endParaRPr lang="sk-SK" sz="3000" dirty="0">
              <a:solidFill>
                <a:schemeClr val="bg1"/>
              </a:solidFill>
              <a:latin typeface="Paralucent Demi Bold" panose="02000503040000020004" pitchFamily="50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SNADNÁ INSTALACE A KONFIGURACE </a:t>
            </a:r>
            <a:endParaRPr lang="sk-SK" sz="3000" dirty="0">
              <a:solidFill>
                <a:schemeClr val="bg1"/>
              </a:solidFill>
              <a:latin typeface="Paralucent Demi Bold" panose="02000503040000020004" pitchFamily="50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sk-SK" sz="3000" dirty="0">
              <a:solidFill>
                <a:schemeClr val="bg1"/>
              </a:solidFill>
              <a:latin typeface="Paralucent Demi Bold" panose="02000503040000020004" pitchFamily="50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CENOV</a:t>
            </a:r>
            <a:r>
              <a:rPr lang="cs-CZ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Ě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sk-SK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DOSTUPNÉ SENZORY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A RYCHL</a:t>
            </a:r>
            <a:r>
              <a:rPr lang="sk-SK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Á</a:t>
            </a:r>
            <a:r>
              <a:rPr lang="en-US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sk-SK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NÁVRATNOST INVESTICE</a:t>
            </a:r>
            <a:endParaRPr lang="en-US" sz="3000" dirty="0">
              <a:solidFill>
                <a:schemeClr val="bg1"/>
              </a:solidFill>
              <a:latin typeface="Paralucent Demi Bold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9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10;p11">
            <a:extLst>
              <a:ext uri="{FF2B5EF4-FFF2-40B4-BE49-F238E27FC236}">
                <a16:creationId xmlns:a16="http://schemas.microsoft.com/office/drawing/2014/main" id="{219480E4-40E1-4308-923C-257F6A8B9D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1629" r="17863"/>
          <a:stretch/>
        </p:blipFill>
        <p:spPr>
          <a:xfrm>
            <a:off x="262388" y="848708"/>
            <a:ext cx="4209098" cy="346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12;p11">
            <a:extLst>
              <a:ext uri="{FF2B5EF4-FFF2-40B4-BE49-F238E27FC236}">
                <a16:creationId xmlns:a16="http://schemas.microsoft.com/office/drawing/2014/main" id="{820F28C8-3397-4379-AA4A-84C3D95C75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445"/>
          <a:stretch/>
        </p:blipFill>
        <p:spPr>
          <a:xfrm>
            <a:off x="4611620" y="848708"/>
            <a:ext cx="4327872" cy="34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yellow, outdoor, person&#10;&#10;Description automatically generated">
            <a:extLst>
              <a:ext uri="{FF2B5EF4-FFF2-40B4-BE49-F238E27FC236}">
                <a16:creationId xmlns:a16="http://schemas.microsoft.com/office/drawing/2014/main" id="{C4CC9762-8203-4522-B5A7-224A06908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46" y="848707"/>
            <a:ext cx="4615946" cy="3461960"/>
          </a:xfrm>
          <a:prstGeom prst="rect">
            <a:avLst/>
          </a:prstGeom>
        </p:spPr>
      </p:pic>
      <p:pic>
        <p:nvPicPr>
          <p:cNvPr id="11" name="Picture 10" descr="A picture containing text, outdoor, trash, way&#10;&#10;Description automatically generated">
            <a:extLst>
              <a:ext uri="{FF2B5EF4-FFF2-40B4-BE49-F238E27FC236}">
                <a16:creationId xmlns:a16="http://schemas.microsoft.com/office/drawing/2014/main" id="{F394966D-45D9-4003-8E9A-ADE0CA8AA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782" y="885184"/>
            <a:ext cx="4200830" cy="3425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1E2C0-A310-4257-B4F6-B6CF54E93D6C}"/>
              </a:ext>
            </a:extLst>
          </p:cNvPr>
          <p:cNvSpPr txBox="1"/>
          <p:nvPr/>
        </p:nvSpPr>
        <p:spPr>
          <a:xfrm>
            <a:off x="262388" y="4448140"/>
            <a:ext cx="4178166" cy="5493812"/>
          </a:xfrm>
          <a:prstGeom prst="rect">
            <a:avLst/>
          </a:prstGeom>
          <a:solidFill>
            <a:srgbClr val="41AD49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BRATISLAVA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koše</a:t>
            </a:r>
            <a:r>
              <a:rPr lang="en-US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 v </a:t>
            </a:r>
            <a:r>
              <a:rPr lang="en-US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centru</a:t>
            </a:r>
            <a:r>
              <a:rPr lang="en-US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města</a:t>
            </a:r>
            <a:endParaRPr lang="en-US" sz="2700" b="1" dirty="0">
              <a:solidFill>
                <a:schemeClr val="bg1"/>
              </a:solidFill>
              <a:latin typeface="Paralucent Demi Bold" panose="02000503040000020004" pitchFamily="50" charset="0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endParaRPr lang="en-US" sz="2700" dirty="0">
              <a:solidFill>
                <a:schemeClr val="bg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MOTIVACE</a:t>
            </a: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Exponované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místo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v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centru</a:t>
            </a:r>
            <a:endParaRPr lang="sk-SK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Nárazové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zaplnění</a:t>
            </a:r>
            <a:b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</a:b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(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pátek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večer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vánoční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trhy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) </a:t>
            </a:r>
            <a:endParaRPr lang="sk-SK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“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Odpadky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na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očích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”</a:t>
            </a:r>
          </a:p>
          <a:p>
            <a:endParaRPr lang="en-GB" sz="2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46BC81-C317-49D7-BEB5-3DAD44A0C52B}"/>
              </a:ext>
            </a:extLst>
          </p:cNvPr>
          <p:cNvSpPr txBox="1"/>
          <p:nvPr/>
        </p:nvSpPr>
        <p:spPr>
          <a:xfrm>
            <a:off x="4757737" y="4448140"/>
            <a:ext cx="3901523" cy="5078313"/>
          </a:xfrm>
          <a:prstGeom prst="rect">
            <a:avLst/>
          </a:prstGeom>
          <a:solidFill>
            <a:srgbClr val="41AD49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SENEC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polopodz</a:t>
            </a:r>
            <a:r>
              <a:rPr lang="en-US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. </a:t>
            </a:r>
            <a:r>
              <a:rPr lang="en-US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nádoby</a:t>
            </a:r>
            <a:endParaRPr lang="en-US" sz="2700" b="1" dirty="0">
              <a:solidFill>
                <a:schemeClr val="bg1"/>
              </a:solidFill>
              <a:latin typeface="Paralucent Demi Bold" panose="02000503040000020004" pitchFamily="50" charset="0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endParaRPr lang="en-US" sz="2700" dirty="0">
              <a:solidFill>
                <a:schemeClr val="bg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MOTIVACE</a:t>
            </a: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Nepravidelné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plnění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5m3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nádob</a:t>
            </a:r>
            <a:endParaRPr lang="sk-SK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Zasílaní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optimálních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tras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svozové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společnosti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kvůli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ůspoře</a:t>
            </a:r>
            <a:r>
              <a:rPr lang="en-US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nákladů</a:t>
            </a:r>
            <a:endParaRPr lang="en-US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endParaRPr lang="en-GB" sz="2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D80C0A-A8F2-4775-A071-720A4047FA91}"/>
              </a:ext>
            </a:extLst>
          </p:cNvPr>
          <p:cNvSpPr txBox="1"/>
          <p:nvPr/>
        </p:nvSpPr>
        <p:spPr>
          <a:xfrm>
            <a:off x="9050247" y="4448139"/>
            <a:ext cx="4357143" cy="4662815"/>
          </a:xfrm>
          <a:prstGeom prst="rect">
            <a:avLst/>
          </a:prstGeom>
          <a:solidFill>
            <a:srgbClr val="41AD49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GB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ŘÍČANY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GB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1 100 </a:t>
            </a:r>
            <a:r>
              <a:rPr lang="en-GB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litrové</a:t>
            </a:r>
            <a:r>
              <a:rPr lang="en-GB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nádoby</a:t>
            </a:r>
            <a:endParaRPr lang="en-GB" sz="2700" b="1" dirty="0">
              <a:solidFill>
                <a:schemeClr val="bg1"/>
              </a:solidFill>
              <a:latin typeface="Paralucent Demi Bold" panose="02000503040000020004" pitchFamily="50" charset="0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endParaRPr lang="en-GB" sz="2700" dirty="0">
              <a:solidFill>
                <a:schemeClr val="bg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MOTIVACE</a:t>
            </a: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Kontrola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služby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svozové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společnosti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Zamezení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odpadové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turistiky</a:t>
            </a:r>
            <a:endParaRPr lang="sk-SK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Monitorování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chatové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oblasti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</a:p>
          <a:p>
            <a:endParaRPr lang="en-GB" sz="2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ABD54-2D6A-4A58-9E53-D68F0D56D4F4}"/>
              </a:ext>
            </a:extLst>
          </p:cNvPr>
          <p:cNvSpPr txBox="1"/>
          <p:nvPr/>
        </p:nvSpPr>
        <p:spPr>
          <a:xfrm>
            <a:off x="13624367" y="4448140"/>
            <a:ext cx="4209098" cy="5078313"/>
          </a:xfrm>
          <a:prstGeom prst="rect">
            <a:avLst/>
          </a:prstGeom>
          <a:solidFill>
            <a:srgbClr val="41AD49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GB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PRAHA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GB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podzemní</a:t>
            </a:r>
            <a:r>
              <a:rPr lang="en-GB" sz="2700" b="1" dirty="0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b="1" dirty="0" err="1">
                <a:solidFill>
                  <a:schemeClr val="bg1"/>
                </a:solidFill>
                <a:latin typeface="Paralucent Demi Bold" panose="02000503040000020004" pitchFamily="50" charset="0"/>
                <a:ea typeface="Proxima Nova Semibold"/>
                <a:cs typeface="Proxima Nova Semibold"/>
                <a:sym typeface="Proxima Nova Semibold"/>
              </a:rPr>
              <a:t>nádoby</a:t>
            </a:r>
            <a:endParaRPr lang="en-GB" sz="2700" b="1" dirty="0">
              <a:solidFill>
                <a:schemeClr val="bg1"/>
              </a:solidFill>
              <a:latin typeface="Paralucent Demi Bold" panose="02000503040000020004" pitchFamily="50" charset="0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endParaRPr lang="en-GB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MOTIVACE</a:t>
            </a: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Optimalizace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svozu</a:t>
            </a:r>
            <a:endParaRPr lang="sk-SK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/>
              </a:solidFill>
              <a:latin typeface="Proxima Nova Rg" panose="02000506030000020004" pitchFamily="2" charset="0"/>
              <a:ea typeface="Proxima Nova Semibold"/>
              <a:cs typeface="Proxima Nova Semibold"/>
              <a:sym typeface="Proxima Nova Semibold"/>
            </a:endParaRPr>
          </a:p>
          <a:p>
            <a:pPr marL="428625" indent="-428625" algn="ctr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Sdílení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dat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o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aktuální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zaplněnosti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s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občany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přes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mobilní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aplikaci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(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podpora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 lang="en-GB" sz="2700" dirty="0" err="1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třídění</a:t>
            </a:r>
            <a:r>
              <a:rPr lang="en-GB" sz="2700" dirty="0">
                <a:solidFill>
                  <a:schemeClr val="bg1"/>
                </a:solidFill>
                <a:latin typeface="Proxima Nova Rg" panose="02000506030000020004" pitchFamily="2" charset="0"/>
                <a:ea typeface="Proxima Nova Semibold"/>
                <a:cs typeface="Proxima Nova Semibold"/>
                <a:sym typeface="Proxima Nova Semibold"/>
              </a:rPr>
              <a:t>)</a:t>
            </a:r>
          </a:p>
          <a:p>
            <a:pPr algn="ctr">
              <a:buClr>
                <a:srgbClr val="000000"/>
              </a:buClr>
              <a:buSzPts val="1400"/>
            </a:pPr>
            <a:endParaRPr lang="en-GB" sz="2700" dirty="0">
              <a:solidFill>
                <a:schemeClr val="bg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365719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B57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9581" y="161155"/>
            <a:ext cx="8304837" cy="415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44"/>
              </a:lnSpc>
            </a:pPr>
            <a:r>
              <a:rPr lang="en-US" sz="7674" dirty="0" err="1">
                <a:solidFill>
                  <a:srgbClr val="FFFFFF"/>
                </a:solidFill>
                <a:latin typeface="Paralucent 1"/>
              </a:rPr>
              <a:t>Automatické</a:t>
            </a:r>
            <a:r>
              <a:rPr lang="en-US" sz="7674" dirty="0">
                <a:solidFill>
                  <a:srgbClr val="FFFFFF"/>
                </a:solidFill>
                <a:latin typeface="Arimo"/>
              </a:rPr>
              <a:t> </a:t>
            </a:r>
          </a:p>
          <a:p>
            <a:pPr>
              <a:lnSpc>
                <a:spcPts val="10744"/>
              </a:lnSpc>
            </a:pPr>
            <a:r>
              <a:rPr lang="en-US" sz="7674" dirty="0" err="1">
                <a:solidFill>
                  <a:srgbClr val="FFFFFF"/>
                </a:solidFill>
                <a:latin typeface="Paralucent Demi Bold" panose="02000503040000020004" pitchFamily="50" charset="0"/>
              </a:rPr>
              <a:t>plánovaní</a:t>
            </a:r>
            <a:r>
              <a:rPr lang="en-US" sz="7674" dirty="0">
                <a:solidFill>
                  <a:srgbClr val="FFFFFF"/>
                </a:solidFill>
                <a:latin typeface="Paralucent Demi Bold" panose="02000503040000020004" pitchFamily="50" charset="0"/>
              </a:rPr>
              <a:t> </a:t>
            </a:r>
            <a:r>
              <a:rPr lang="en-US" sz="7674" dirty="0" err="1">
                <a:solidFill>
                  <a:srgbClr val="FFFFFF"/>
                </a:solidFill>
                <a:latin typeface="Paralucent Demi Bold" panose="02000503040000020004" pitchFamily="50" charset="0"/>
              </a:rPr>
              <a:t>tras</a:t>
            </a:r>
            <a:endParaRPr lang="en-US" sz="7674" dirty="0">
              <a:solidFill>
                <a:srgbClr val="FFFFFF"/>
              </a:solidFill>
              <a:latin typeface="Paralucent Demi Bold" panose="02000503040000020004" pitchFamily="50" charset="0"/>
            </a:endParaRPr>
          </a:p>
          <a:p>
            <a:pPr>
              <a:lnSpc>
                <a:spcPts val="10744"/>
              </a:lnSpc>
              <a:spcBef>
                <a:spcPct val="0"/>
              </a:spcBef>
            </a:pPr>
            <a:r>
              <a:rPr lang="en-US" sz="7674" dirty="0">
                <a:solidFill>
                  <a:srgbClr val="FFFFFF"/>
                </a:solidFill>
                <a:latin typeface="Paralucent 1"/>
              </a:rPr>
              <a:t>a </a:t>
            </a:r>
            <a:r>
              <a:rPr lang="en-US" sz="7674" dirty="0" err="1">
                <a:solidFill>
                  <a:srgbClr val="FFFFFF"/>
                </a:solidFill>
                <a:latin typeface="Paralucent 1"/>
              </a:rPr>
              <a:t>navigační</a:t>
            </a:r>
            <a:r>
              <a:rPr lang="en-US" sz="7674" dirty="0">
                <a:solidFill>
                  <a:srgbClr val="FFFFFF"/>
                </a:solidFill>
                <a:latin typeface="Paralucent 1"/>
              </a:rPr>
              <a:t> </a:t>
            </a:r>
            <a:r>
              <a:rPr lang="en-US" sz="7674" dirty="0" err="1">
                <a:solidFill>
                  <a:srgbClr val="FFFFFF"/>
                </a:solidFill>
                <a:latin typeface="Paralucent 1"/>
              </a:rPr>
              <a:t>appka</a:t>
            </a:r>
            <a:r>
              <a:rPr lang="en-US" sz="7674" dirty="0">
                <a:solidFill>
                  <a:srgbClr val="FFFFFF"/>
                </a:solidFill>
                <a:latin typeface="Paralucent 1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28337" t="929" r="42132" b="12963"/>
          <a:stretch>
            <a:fillRect/>
          </a:stretch>
        </p:blipFill>
        <p:spPr>
          <a:xfrm>
            <a:off x="9144000" y="-3695521"/>
            <a:ext cx="9144000" cy="149537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4698"/>
          <a:stretch>
            <a:fillRect/>
          </a:stretch>
        </p:blipFill>
        <p:spPr>
          <a:xfrm>
            <a:off x="11619572" y="5930351"/>
            <a:ext cx="2682737" cy="43566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t="21200" b="6195"/>
          <a:stretch>
            <a:fillRect/>
          </a:stretch>
        </p:blipFill>
        <p:spPr>
          <a:xfrm>
            <a:off x="12029587" y="6253979"/>
            <a:ext cx="2030315" cy="32115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42288"/>
          <a:stretch>
            <a:fillRect/>
          </a:stretch>
        </p:blipFill>
        <p:spPr>
          <a:xfrm>
            <a:off x="12960940" y="4591194"/>
            <a:ext cx="5327060" cy="53941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46493"/>
          <a:stretch>
            <a:fillRect/>
          </a:stretch>
        </p:blipFill>
        <p:spPr>
          <a:xfrm>
            <a:off x="14144275" y="5089563"/>
            <a:ext cx="4143725" cy="414965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5455740"/>
            <a:ext cx="7837281" cy="394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Automatizujte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plánování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tras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sběru</a:t>
            </a:r>
            <a:endParaRPr lang="en-US" sz="2217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104"/>
              </a:lnSpc>
            </a:pPr>
            <a:endParaRPr lang="en-US" sz="2217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104"/>
              </a:lnSpc>
            </a:pP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Optimalizujte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sběrné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trasy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,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frekvence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a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zatížení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vozidel</a:t>
            </a:r>
            <a:endParaRPr lang="en-US" sz="2217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104"/>
              </a:lnSpc>
            </a:pPr>
            <a:endParaRPr lang="en-US" sz="2217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104"/>
              </a:lnSpc>
            </a:pP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Optimalizujte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využití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zdrojů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(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flotilu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, FTE,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čas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)</a:t>
            </a:r>
          </a:p>
          <a:p>
            <a:pPr>
              <a:lnSpc>
                <a:spcPts val="3104"/>
              </a:lnSpc>
            </a:pPr>
            <a:endParaRPr lang="en-US" sz="2217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104"/>
              </a:lnSpc>
            </a:pP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Spočítejte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si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náklady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na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sběr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,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čas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a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vzdálenost</a:t>
            </a:r>
            <a:endParaRPr lang="en-US" sz="2217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104"/>
              </a:lnSpc>
            </a:pPr>
            <a:endParaRPr lang="en-US" sz="2217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104"/>
              </a:lnSpc>
              <a:spcBef>
                <a:spcPct val="0"/>
              </a:spcBef>
            </a:pP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Navigujte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řidiče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pomocí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mobilní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aplikace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navržené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pro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jejich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specifické</a:t>
            </a:r>
            <a:r>
              <a:rPr lang="en-US" sz="2217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217" dirty="0" err="1">
                <a:solidFill>
                  <a:srgbClr val="FFFFFF"/>
                </a:solidFill>
                <a:latin typeface="Proxima Nova 3 Bold"/>
              </a:rPr>
              <a:t>potřeby</a:t>
            </a:r>
            <a:endParaRPr lang="en-US" sz="2217" dirty="0">
              <a:solidFill>
                <a:srgbClr val="FFFFFF"/>
              </a:solidFill>
              <a:latin typeface="Proxima Nova 3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581" y="6253979"/>
            <a:ext cx="427030" cy="3384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581" y="5401207"/>
            <a:ext cx="427030" cy="3384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581" y="6949822"/>
            <a:ext cx="427030" cy="3384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581" y="7770254"/>
            <a:ext cx="427030" cy="3384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581" y="8622585"/>
            <a:ext cx="427030" cy="3384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423263" cy="10287000"/>
            <a:chOff x="0" y="0"/>
            <a:chExt cx="1979956" cy="1954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9956" cy="1954072"/>
            </a:xfrm>
            <a:custGeom>
              <a:avLst/>
              <a:gdLst/>
              <a:ahLst/>
              <a:cxnLst/>
              <a:rect l="l" t="t" r="r" b="b"/>
              <a:pathLst>
                <a:path w="1979956" h="1954072">
                  <a:moveTo>
                    <a:pt x="0" y="0"/>
                  </a:moveTo>
                  <a:lnTo>
                    <a:pt x="1979956" y="0"/>
                  </a:lnTo>
                  <a:lnTo>
                    <a:pt x="1979956" y="1954072"/>
                  </a:lnTo>
                  <a:lnTo>
                    <a:pt x="0" y="1954072"/>
                  </a:lnTo>
                  <a:close/>
                </a:path>
              </a:pathLst>
            </a:custGeom>
            <a:solidFill>
              <a:srgbClr val="5EC4B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670" y="5730510"/>
            <a:ext cx="427030" cy="338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670" y="4806781"/>
            <a:ext cx="427030" cy="338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670" y="6703729"/>
            <a:ext cx="427030" cy="338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670" y="7645988"/>
            <a:ext cx="427030" cy="3384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670" y="8919878"/>
            <a:ext cx="427030" cy="3384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9503" r="29432"/>
          <a:stretch>
            <a:fillRect/>
          </a:stretch>
        </p:blipFill>
        <p:spPr>
          <a:xfrm>
            <a:off x="10423263" y="0"/>
            <a:ext cx="7864737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34929" y="29407"/>
            <a:ext cx="9334746" cy="398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98"/>
              </a:lnSpc>
            </a:pPr>
            <a:r>
              <a:rPr lang="en-US" sz="10855">
                <a:solidFill>
                  <a:srgbClr val="FFFFFF"/>
                </a:solidFill>
                <a:latin typeface="Paralucent 2"/>
              </a:rPr>
              <a:t>Chytré zámky na kontejnery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8881" y="4859056"/>
            <a:ext cx="8716766" cy="491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Jednoduchá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a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okamžitá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správa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přístupů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do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kontejnerů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na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dálku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</a:p>
          <a:p>
            <a:pPr>
              <a:lnSpc>
                <a:spcPts val="3231"/>
              </a:lnSpc>
            </a:pPr>
            <a:endParaRPr lang="en-US" sz="2308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231"/>
              </a:lnSpc>
            </a:pP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Nevyžaduje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přístup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k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elektřině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-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funguje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na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baterky</a:t>
            </a:r>
            <a:endParaRPr lang="en-US" sz="2308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231"/>
              </a:lnSpc>
            </a:pPr>
            <a:endParaRPr lang="en-US" sz="2308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231"/>
              </a:lnSpc>
            </a:pP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Baterky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garantují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výdrž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100 000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otevření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</a:p>
          <a:p>
            <a:pPr>
              <a:lnSpc>
                <a:spcPts val="3231"/>
              </a:lnSpc>
            </a:pPr>
            <a:endParaRPr lang="en-US" sz="2308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231"/>
              </a:lnSpc>
            </a:pP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Následně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po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výměně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baterií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zařízení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opět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dále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plnohodnotně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</a:p>
          <a:p>
            <a:pPr>
              <a:lnSpc>
                <a:spcPts val="3231"/>
              </a:lnSpc>
            </a:pP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funguje</a:t>
            </a:r>
            <a:endParaRPr lang="en-US" sz="2308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231"/>
              </a:lnSpc>
            </a:pPr>
            <a:endParaRPr lang="en-US" sz="2308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231"/>
              </a:lnSpc>
            </a:pP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Vhodné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pro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různé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typy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kontejnerů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- k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dispozici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jsou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různé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</a:p>
          <a:p>
            <a:pPr>
              <a:lnSpc>
                <a:spcPts val="3231"/>
              </a:lnSpc>
            </a:pP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typy</a:t>
            </a:r>
            <a:r>
              <a:rPr lang="en-US" sz="2308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308" dirty="0" err="1">
                <a:solidFill>
                  <a:srgbClr val="FFFFFF"/>
                </a:solidFill>
                <a:latin typeface="Proxima Nova 3 Bold"/>
              </a:rPr>
              <a:t>úchytů</a:t>
            </a:r>
            <a:endParaRPr lang="en-US" sz="2308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231"/>
              </a:lnSpc>
              <a:spcBef>
                <a:spcPct val="0"/>
              </a:spcBef>
            </a:pPr>
            <a:endParaRPr lang="en-US" sz="2308" dirty="0">
              <a:solidFill>
                <a:srgbClr val="FFFFFF"/>
              </a:solidFill>
              <a:latin typeface="Proxima Nova 3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0694" b="5431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089" b="8089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8062" b="806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3757" b="4422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pic>
        <p:nvPicPr>
          <p:cNvPr id="8" name="Picture 7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D34CBBB1-3F63-7B5D-EA14-EDBF89F0F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2" y="-10885"/>
            <a:ext cx="5123089" cy="5123089"/>
          </a:xfrm>
          <a:prstGeom prst="rect">
            <a:avLst/>
          </a:prstGeom>
        </p:spPr>
      </p:pic>
      <p:pic>
        <p:nvPicPr>
          <p:cNvPr id="10" name="Picture 9" descr="A picture containing indoor, yellow&#10;&#10;Description automatically generated">
            <a:extLst>
              <a:ext uri="{FF2B5EF4-FFF2-40B4-BE49-F238E27FC236}">
                <a16:creationId xmlns:a16="http://schemas.microsoft.com/office/drawing/2014/main" id="{9AE24EC6-0CC1-D9C9-DBDB-CF2C5F3F4A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t="270" r="17623" b="-270"/>
          <a:stretch/>
        </p:blipFill>
        <p:spPr>
          <a:xfrm>
            <a:off x="-10886" y="-1521"/>
            <a:ext cx="3995058" cy="50524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Mko">
            <a:hlinkClick r:id="" action="ppaction://media"/>
            <a:extLst>
              <a:ext uri="{FF2B5EF4-FFF2-40B4-BE49-F238E27FC236}">
                <a16:creationId xmlns:a16="http://schemas.microsoft.com/office/drawing/2014/main" id="{70E7D96D-70BC-B0AE-C2D1-C32792426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" y="-1"/>
            <a:ext cx="18249900" cy="10265570"/>
          </a:xfrm>
          <a:prstGeom prst="rect">
            <a:avLst/>
          </a:prstGeom>
        </p:spPr>
      </p:pic>
      <p:pic>
        <p:nvPicPr>
          <p:cNvPr id="2" name="Image from iOS">
            <a:hlinkClick r:id="" action="ppaction://media"/>
            <a:extLst>
              <a:ext uri="{FF2B5EF4-FFF2-40B4-BE49-F238E27FC236}">
                <a16:creationId xmlns:a16="http://schemas.microsoft.com/office/drawing/2014/main" id="{C62ECE35-F72F-DD5B-17FB-C867ED8E63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21433"/>
            <a:ext cx="5791200" cy="1029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184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" y="0"/>
            <a:ext cx="10405366" cy="6446231"/>
            <a:chOff x="0" y="0"/>
            <a:chExt cx="1979928" cy="122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9928" cy="1226586"/>
            </a:xfrm>
            <a:custGeom>
              <a:avLst/>
              <a:gdLst/>
              <a:ahLst/>
              <a:cxnLst/>
              <a:rect l="l" t="t" r="r" b="b"/>
              <a:pathLst>
                <a:path w="1979928" h="1226586">
                  <a:moveTo>
                    <a:pt x="0" y="0"/>
                  </a:moveTo>
                  <a:lnTo>
                    <a:pt x="1979928" y="0"/>
                  </a:lnTo>
                  <a:lnTo>
                    <a:pt x="1979928" y="1226586"/>
                  </a:lnTo>
                  <a:lnTo>
                    <a:pt x="0" y="122658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8586" t="5048" r="32478" b="2241"/>
          <a:stretch>
            <a:fillRect/>
          </a:stretch>
        </p:blipFill>
        <p:spPr>
          <a:xfrm>
            <a:off x="10607711" y="0"/>
            <a:ext cx="7680289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10017" y="51401"/>
            <a:ext cx="8234890" cy="397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72"/>
              </a:lnSpc>
            </a:pPr>
            <a:r>
              <a:rPr lang="en-US" sz="10837">
                <a:solidFill>
                  <a:srgbClr val="262524"/>
                </a:solidFill>
                <a:latin typeface="Paralucent 2"/>
              </a:rPr>
              <a:t>Digitalizace odpadu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958552"/>
            <a:ext cx="9468489" cy="299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2"/>
              </a:lnSpc>
              <a:spcBef>
                <a:spcPct val="0"/>
              </a:spcBef>
            </a:pP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Přehled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a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pořádek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v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odpadové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infrastruktuře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</a:p>
          <a:p>
            <a:pPr>
              <a:lnSpc>
                <a:spcPts val="4092"/>
              </a:lnSpc>
              <a:spcBef>
                <a:spcPct val="0"/>
              </a:spcBef>
            </a:pPr>
            <a:endParaRPr lang="en-US" sz="2923" dirty="0">
              <a:solidFill>
                <a:srgbClr val="34B14B"/>
              </a:solidFill>
              <a:latin typeface="Proxima Nova 3"/>
            </a:endParaRPr>
          </a:p>
          <a:p>
            <a:pPr>
              <a:lnSpc>
                <a:spcPts val="4092"/>
              </a:lnSpc>
              <a:spcBef>
                <a:spcPct val="0"/>
              </a:spcBef>
            </a:pP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Zamezení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podvodům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a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neoprávněnému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nakládání</a:t>
            </a:r>
            <a:endParaRPr lang="en-US" sz="2923" dirty="0">
              <a:solidFill>
                <a:srgbClr val="34B14B"/>
              </a:solidFill>
              <a:latin typeface="Proxima Nova 3"/>
            </a:endParaRPr>
          </a:p>
          <a:p>
            <a:pPr>
              <a:lnSpc>
                <a:spcPts val="4092"/>
              </a:lnSpc>
              <a:spcBef>
                <a:spcPct val="0"/>
              </a:spcBef>
            </a:pPr>
            <a:endParaRPr lang="en-US" sz="2923" dirty="0">
              <a:solidFill>
                <a:srgbClr val="34B14B"/>
              </a:solidFill>
              <a:latin typeface="Proxima Nova 3"/>
            </a:endParaRPr>
          </a:p>
          <a:p>
            <a:pPr>
              <a:lnSpc>
                <a:spcPts val="4092"/>
              </a:lnSpc>
              <a:spcBef>
                <a:spcPct val="0"/>
              </a:spcBef>
            </a:pP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Příprava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pro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automatickou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evidenci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vyprázdnění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  <a:r>
              <a:rPr lang="en-US" sz="2923" dirty="0" err="1">
                <a:solidFill>
                  <a:srgbClr val="34B14B"/>
                </a:solidFill>
                <a:latin typeface="Proxima Nova 3"/>
              </a:rPr>
              <a:t>nádob</a:t>
            </a:r>
            <a:r>
              <a:rPr lang="en-US" sz="2923" dirty="0">
                <a:solidFill>
                  <a:srgbClr val="34B14B"/>
                </a:solidFill>
                <a:latin typeface="Proxima Nova 3"/>
              </a:rPr>
              <a:t> </a:t>
            </a:r>
          </a:p>
          <a:p>
            <a:pPr>
              <a:lnSpc>
                <a:spcPts val="4092"/>
              </a:lnSpc>
              <a:spcBef>
                <a:spcPct val="0"/>
              </a:spcBef>
            </a:pPr>
            <a:endParaRPr lang="en-US" sz="2923" dirty="0">
              <a:solidFill>
                <a:srgbClr val="34B14B"/>
              </a:solidFill>
              <a:latin typeface="Proxima Nova 3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357" y="5959763"/>
            <a:ext cx="533005" cy="422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357" y="7059780"/>
            <a:ext cx="533005" cy="4224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357" y="8044162"/>
            <a:ext cx="533005" cy="4224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600" t="23229" b="2486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100" b="20205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1108" t="50163" r="14776" b="6365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2067" b="206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415951" cy="10417622"/>
            <a:chOff x="0" y="0"/>
            <a:chExt cx="1984529" cy="1984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4529" cy="1984847"/>
            </a:xfrm>
            <a:custGeom>
              <a:avLst/>
              <a:gdLst/>
              <a:ahLst/>
              <a:cxnLst/>
              <a:rect l="l" t="t" r="r" b="b"/>
              <a:pathLst>
                <a:path w="1984529" h="1984847">
                  <a:moveTo>
                    <a:pt x="0" y="0"/>
                  </a:moveTo>
                  <a:lnTo>
                    <a:pt x="1984529" y="0"/>
                  </a:lnTo>
                  <a:lnTo>
                    <a:pt x="1984529" y="1984847"/>
                  </a:lnTo>
                  <a:lnTo>
                    <a:pt x="0" y="1984847"/>
                  </a:lnTo>
                  <a:close/>
                </a:path>
              </a:pathLst>
            </a:custGeom>
            <a:solidFill>
              <a:srgbClr val="26252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5779" r="28259"/>
          <a:stretch>
            <a:fillRect/>
          </a:stretch>
        </p:blipFill>
        <p:spPr>
          <a:xfrm>
            <a:off x="10197292" y="0"/>
            <a:ext cx="8090708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73999" y="619125"/>
            <a:ext cx="8467953" cy="3974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52"/>
              </a:lnSpc>
            </a:pPr>
            <a:r>
              <a:rPr lang="en-US" sz="10823">
                <a:solidFill>
                  <a:srgbClr val="FFFFFF"/>
                </a:solidFill>
                <a:latin typeface="Paralucent 2"/>
              </a:rPr>
              <a:t>Monitorování </a:t>
            </a:r>
          </a:p>
          <a:p>
            <a:pPr>
              <a:lnSpc>
                <a:spcPts val="15152"/>
              </a:lnSpc>
            </a:pPr>
            <a:r>
              <a:rPr lang="en-US" sz="10823">
                <a:solidFill>
                  <a:srgbClr val="FFFFFF"/>
                </a:solidFill>
                <a:latin typeface="Paralucent 2"/>
              </a:rPr>
              <a:t>svozu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151661"/>
            <a:ext cx="8450939" cy="4323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Automaticky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identifikujte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nádoby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a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pytle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na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odpad</a:t>
            </a: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Automaticky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ověřte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vyzvednutí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každé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nádoby</a:t>
            </a: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Aktualizujte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data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svozu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v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reálném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čase</a:t>
            </a: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Automaticky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identifikujte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podvody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a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vyhněte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se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jim</a:t>
            </a: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</a:pP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Přesně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zaznamenejte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všechny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provedené</a:t>
            </a:r>
            <a:r>
              <a:rPr lang="en-US" sz="2463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63" dirty="0" err="1">
                <a:solidFill>
                  <a:srgbClr val="FFFFFF"/>
                </a:solidFill>
                <a:latin typeface="Proxima Nova 3 Bold"/>
              </a:rPr>
              <a:t>trasy</a:t>
            </a:r>
            <a:endParaRPr lang="en-US" sz="2463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49"/>
              </a:lnSpc>
              <a:spcBef>
                <a:spcPct val="0"/>
              </a:spcBef>
            </a:pPr>
            <a:endParaRPr lang="en-US" sz="2463" dirty="0">
              <a:solidFill>
                <a:srgbClr val="FFFFFF"/>
              </a:solidFill>
              <a:latin typeface="Arimo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154" y="6039435"/>
            <a:ext cx="427030" cy="3384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154" y="5143500"/>
            <a:ext cx="427030" cy="3384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154" y="6779929"/>
            <a:ext cx="427030" cy="338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154" y="7680325"/>
            <a:ext cx="427030" cy="338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8154" y="8584485"/>
            <a:ext cx="427030" cy="33842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0549" t="30725" r="1702" b="13914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b="25305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984" b="7984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3589" t="33246" r="28341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l="3645" t="2822" b="2822"/>
          <a:stretch>
            <a:fillRect/>
          </a:stretch>
        </p:blipFill>
        <p:spPr>
          <a:xfrm>
            <a:off x="12317694" y="0"/>
            <a:ext cx="5970306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755353" y="490949"/>
            <a:ext cx="4948411" cy="494839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8993" y="8722148"/>
            <a:ext cx="3259634" cy="10691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81362" y="5676900"/>
            <a:ext cx="8696391" cy="1938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3549" dirty="0">
                <a:solidFill>
                  <a:srgbClr val="41AD49"/>
                </a:solidFill>
                <a:latin typeface="Paralucent 1"/>
              </a:rPr>
              <a:t>Matej </a:t>
            </a:r>
            <a:r>
              <a:rPr lang="en-US" sz="3549" dirty="0" err="1">
                <a:solidFill>
                  <a:srgbClr val="41AD49"/>
                </a:solidFill>
                <a:latin typeface="Paralucent 1"/>
              </a:rPr>
              <a:t>Turčan</a:t>
            </a:r>
            <a:endParaRPr lang="en-US" sz="3549" dirty="0">
              <a:solidFill>
                <a:srgbClr val="41AD49"/>
              </a:solidFill>
              <a:latin typeface="Paralucent 1"/>
            </a:endParaRPr>
          </a:p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3549" dirty="0" err="1">
                <a:solidFill>
                  <a:srgbClr val="000000"/>
                </a:solidFill>
                <a:latin typeface="Paralucent 1"/>
              </a:rPr>
              <a:t>Obchodní</a:t>
            </a:r>
            <a:r>
              <a:rPr lang="en-US" sz="3549" dirty="0">
                <a:solidFill>
                  <a:srgbClr val="000000"/>
                </a:solidFill>
                <a:latin typeface="Paralucent 1"/>
              </a:rPr>
              <a:t> </a:t>
            </a:r>
            <a:r>
              <a:rPr lang="en-US" sz="3549" dirty="0" err="1">
                <a:solidFill>
                  <a:srgbClr val="000000"/>
                </a:solidFill>
                <a:latin typeface="Paralucent 1 Bold"/>
              </a:rPr>
              <a:t>zástupce</a:t>
            </a:r>
            <a:r>
              <a:rPr lang="en-US" sz="3549" dirty="0">
                <a:solidFill>
                  <a:srgbClr val="000000"/>
                </a:solidFill>
                <a:latin typeface="Paralucent 1 Bold"/>
              </a:rPr>
              <a:t> pro </a:t>
            </a:r>
            <a:r>
              <a:rPr lang="en-US" sz="3549" dirty="0" err="1">
                <a:solidFill>
                  <a:srgbClr val="000000"/>
                </a:solidFill>
                <a:latin typeface="Paralucent 1 Bold"/>
              </a:rPr>
              <a:t>Česk</a:t>
            </a:r>
            <a:r>
              <a:rPr lang="cs-CZ" sz="3549" dirty="0">
                <a:solidFill>
                  <a:srgbClr val="000000"/>
                </a:solidFill>
                <a:latin typeface="Paralucent 1 Bold"/>
              </a:rPr>
              <a:t>ou</a:t>
            </a:r>
            <a:r>
              <a:rPr lang="en-US" sz="3549" dirty="0">
                <a:solidFill>
                  <a:srgbClr val="000000"/>
                </a:solidFill>
                <a:latin typeface="Paralucent 1 Bold"/>
              </a:rPr>
              <a:t> </a:t>
            </a:r>
            <a:r>
              <a:rPr lang="en-US" sz="3549" dirty="0" err="1">
                <a:solidFill>
                  <a:srgbClr val="000000"/>
                </a:solidFill>
                <a:latin typeface="Paralucent 1 Bold"/>
              </a:rPr>
              <a:t>Republiku</a:t>
            </a:r>
            <a:endParaRPr lang="en-US" sz="3549" dirty="0">
              <a:solidFill>
                <a:srgbClr val="000000"/>
              </a:solidFill>
              <a:latin typeface="Paralucent 1 Bold"/>
            </a:endParaRPr>
          </a:p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3549" dirty="0">
                <a:solidFill>
                  <a:srgbClr val="000000"/>
                </a:solidFill>
                <a:latin typeface="Proxima Nova 2"/>
              </a:rPr>
              <a:t>matej.turcan@sensoneo.com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5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27072" y="0"/>
            <a:ext cx="8160928" cy="10440518"/>
            <a:chOff x="0" y="0"/>
            <a:chExt cx="272001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018" cy="3479800"/>
            </a:xfrm>
            <a:custGeom>
              <a:avLst/>
              <a:gdLst/>
              <a:ahLst/>
              <a:cxnLst/>
              <a:rect l="l" t="t" r="r" b="b"/>
              <a:pathLst>
                <a:path w="2720018" h="3479800">
                  <a:moveTo>
                    <a:pt x="0" y="0"/>
                  </a:moveTo>
                  <a:lnTo>
                    <a:pt x="2720018" y="0"/>
                  </a:lnTo>
                  <a:lnTo>
                    <a:pt x="272001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41AD4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45901" r="31493" b="20506"/>
          <a:stretch>
            <a:fillRect/>
          </a:stretch>
        </p:blipFill>
        <p:spPr>
          <a:xfrm>
            <a:off x="12712049" y="442567"/>
            <a:ext cx="5458067" cy="104286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85881" y="0"/>
            <a:ext cx="1295592" cy="4153084"/>
            <a:chOff x="0" y="0"/>
            <a:chExt cx="431818" cy="13842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1818" cy="1384213"/>
            </a:xfrm>
            <a:custGeom>
              <a:avLst/>
              <a:gdLst/>
              <a:ahLst/>
              <a:cxnLst/>
              <a:rect l="l" t="t" r="r" b="b"/>
              <a:pathLst>
                <a:path w="431818" h="1384213">
                  <a:moveTo>
                    <a:pt x="0" y="0"/>
                  </a:moveTo>
                  <a:lnTo>
                    <a:pt x="431818" y="0"/>
                  </a:lnTo>
                  <a:lnTo>
                    <a:pt x="431818" y="1384213"/>
                  </a:lnTo>
                  <a:lnTo>
                    <a:pt x="0" y="1384213"/>
                  </a:lnTo>
                  <a:close/>
                </a:path>
              </a:pathLst>
            </a:custGeom>
            <a:solidFill>
              <a:srgbClr val="41AD4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33541" y="833057"/>
            <a:ext cx="2286415" cy="1287061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870230">
            <a:off x="14046913" y="1894748"/>
            <a:ext cx="215539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47397" y="6629268"/>
            <a:ext cx="3772559" cy="31689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981986" y="5220259"/>
            <a:ext cx="3243923" cy="4947834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1630066">
            <a:off x="13525023" y="3000391"/>
            <a:ext cx="1725373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1393466">
            <a:off x="13443733" y="3171059"/>
            <a:ext cx="3954311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4652732">
            <a:off x="11938609" y="8812813"/>
            <a:ext cx="161534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6212294">
            <a:off x="12995971" y="9249833"/>
            <a:ext cx="731675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020206" y="2120118"/>
            <a:ext cx="682111" cy="682111"/>
            <a:chOff x="0" y="0"/>
            <a:chExt cx="6355080" cy="63550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3611134" y="633759"/>
            <a:ext cx="2561507" cy="53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4"/>
              </a:lnSpc>
            </a:pPr>
            <a:r>
              <a:rPr lang="en-US" sz="2852">
                <a:solidFill>
                  <a:srgbClr val="FFFFFF"/>
                </a:solidFill>
                <a:latin typeface="Paralucent 1"/>
              </a:rPr>
              <a:t>Hlavní jednotka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98607" y="3271796"/>
            <a:ext cx="1521593" cy="104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4"/>
              </a:lnSpc>
            </a:pPr>
            <a:r>
              <a:rPr lang="en-US" sz="2852">
                <a:solidFill>
                  <a:srgbClr val="FFFFFF"/>
                </a:solidFill>
                <a:latin typeface="Paralucent 1"/>
              </a:rPr>
              <a:t>2x UHF antény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7149186" y="1859111"/>
            <a:ext cx="682111" cy="682111"/>
            <a:chOff x="0" y="0"/>
            <a:chExt cx="6355080" cy="63550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3136097" y="8234207"/>
            <a:ext cx="682111" cy="682111"/>
            <a:chOff x="0" y="0"/>
            <a:chExt cx="6355080" cy="63550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2177293" y="7361922"/>
            <a:ext cx="682111" cy="682111"/>
            <a:chOff x="0" y="0"/>
            <a:chExt cx="6355080" cy="63550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9814296" y="9693442"/>
            <a:ext cx="5238761" cy="53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850">
                <a:solidFill>
                  <a:srgbClr val="FFFFFF"/>
                </a:solidFill>
                <a:latin typeface="Paralucent 1"/>
              </a:rPr>
              <a:t>RFID štítky nebo nálepky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7104" y="298082"/>
            <a:ext cx="9079718" cy="305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0"/>
              </a:lnSpc>
            </a:pPr>
            <a:endParaRPr lang="en-US" sz="3600" dirty="0">
              <a:solidFill>
                <a:srgbClr val="FFFFFF"/>
              </a:solidFill>
              <a:latin typeface="Proxima Nova 3 Bold"/>
            </a:endParaRPr>
          </a:p>
          <a:p>
            <a:pPr marL="742950" indent="-742950" algn="just">
              <a:lnSpc>
                <a:spcPts val="3350"/>
              </a:lnSpc>
              <a:buAutoNum type="arabicPeriod"/>
            </a:pPr>
            <a:r>
              <a:rPr lang="en-US" sz="3600" dirty="0">
                <a:solidFill>
                  <a:srgbClr val="FFFFFF"/>
                </a:solidFill>
                <a:latin typeface="Proxima Nova 3 Bold"/>
              </a:rPr>
              <a:t>HLAVNÍ JEDNOTK</a:t>
            </a:r>
            <a:r>
              <a:rPr lang="sk-SK" sz="3600" dirty="0">
                <a:solidFill>
                  <a:srgbClr val="FFFFFF"/>
                </a:solidFill>
                <a:latin typeface="Proxima Nova 3 Bold"/>
              </a:rPr>
              <a:t>A</a:t>
            </a:r>
          </a:p>
          <a:p>
            <a:pPr algn="just">
              <a:lnSpc>
                <a:spcPts val="3350"/>
              </a:lnSpc>
            </a:pPr>
            <a:endParaRPr lang="en-US" sz="3600" dirty="0">
              <a:solidFill>
                <a:srgbClr val="FFFFFF"/>
              </a:solidFill>
              <a:latin typeface="Proxima Nova 3 Bold"/>
            </a:endParaRPr>
          </a:p>
          <a:p>
            <a:pPr algn="just">
              <a:lnSpc>
                <a:spcPts val="3350"/>
              </a:lnSpc>
            </a:pPr>
            <a:r>
              <a:rPr lang="en-US" sz="3600" dirty="0">
                <a:solidFill>
                  <a:srgbClr val="FFFFFF"/>
                </a:solidFill>
                <a:latin typeface="Proxima Nova 3 Bold"/>
              </a:rPr>
              <a:t>2. DVĚ NASTAVITELNÉ</a:t>
            </a:r>
            <a:r>
              <a:rPr lang="sk-SK" sz="3600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Proxima Nova 3 Bold"/>
              </a:rPr>
              <a:t>ANTÉNY</a:t>
            </a:r>
            <a:endParaRPr lang="sk-SK" sz="3600" dirty="0">
              <a:solidFill>
                <a:srgbClr val="FFFFFF"/>
              </a:solidFill>
              <a:latin typeface="Proxima Nova 3 Bold"/>
            </a:endParaRPr>
          </a:p>
          <a:p>
            <a:pPr algn="just">
              <a:lnSpc>
                <a:spcPts val="3350"/>
              </a:lnSpc>
            </a:pPr>
            <a:r>
              <a:rPr lang="sk-SK" sz="3600" dirty="0">
                <a:solidFill>
                  <a:srgbClr val="FFFFFF"/>
                </a:solidFill>
                <a:latin typeface="Proxima Nova 3 Bold"/>
              </a:rPr>
              <a:t>   </a:t>
            </a:r>
            <a:r>
              <a:rPr lang="en-US" sz="3600" dirty="0">
                <a:solidFill>
                  <a:srgbClr val="FFFFFF"/>
                </a:solidFill>
                <a:latin typeface="Proxima Nova 3 Bold"/>
              </a:rPr>
              <a:t> KRÁTKÉHO DOSAHU</a:t>
            </a:r>
            <a:endParaRPr lang="sk-SK" sz="3600" dirty="0">
              <a:solidFill>
                <a:srgbClr val="FFFFFF"/>
              </a:solidFill>
              <a:latin typeface="Proxima Nova 3 Bold"/>
            </a:endParaRPr>
          </a:p>
          <a:p>
            <a:pPr algn="just">
              <a:lnSpc>
                <a:spcPts val="3350"/>
              </a:lnSpc>
            </a:pPr>
            <a:endParaRPr lang="en-US" sz="3600" dirty="0">
              <a:solidFill>
                <a:srgbClr val="FFFFFF"/>
              </a:solidFill>
              <a:latin typeface="Proxima Nova 3 Bold"/>
            </a:endParaRPr>
          </a:p>
          <a:p>
            <a:pPr algn="just">
              <a:lnSpc>
                <a:spcPts val="3350"/>
              </a:lnSpc>
            </a:pPr>
            <a:r>
              <a:rPr lang="en-US" sz="3600" dirty="0">
                <a:solidFill>
                  <a:srgbClr val="FFFFFF"/>
                </a:solidFill>
                <a:latin typeface="Proxima Nova 3 Bold"/>
              </a:rPr>
              <a:t>3. RFID ŠTÍTK</a:t>
            </a:r>
            <a:r>
              <a:rPr lang="sk-SK" sz="3600" dirty="0">
                <a:solidFill>
                  <a:srgbClr val="FFFFFF"/>
                </a:solidFill>
                <a:latin typeface="Proxima Nova 3 Bold"/>
              </a:rPr>
              <a:t>Y</a:t>
            </a:r>
            <a:r>
              <a:rPr lang="en-US" sz="3600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sk-SK" sz="3600" dirty="0">
                <a:solidFill>
                  <a:srgbClr val="FFFFFF"/>
                </a:solidFill>
                <a:latin typeface="Proxima Nova 3 Bold"/>
              </a:rPr>
              <a:t>NEBO</a:t>
            </a:r>
            <a:r>
              <a:rPr lang="en-US" sz="3600" dirty="0">
                <a:solidFill>
                  <a:srgbClr val="FFFFFF"/>
                </a:solidFill>
                <a:latin typeface="Proxima Nova 3 Bold"/>
              </a:rPr>
              <a:t> NÁLEP</a:t>
            </a:r>
            <a:r>
              <a:rPr lang="sk-SK" sz="3600" dirty="0">
                <a:solidFill>
                  <a:srgbClr val="FFFFFF"/>
                </a:solidFill>
                <a:latin typeface="Proxima Nova 3 Bold"/>
              </a:rPr>
              <a:t>KY</a:t>
            </a:r>
            <a:endParaRPr lang="en-US" sz="3600" dirty="0">
              <a:solidFill>
                <a:srgbClr val="FFFFFF"/>
              </a:solidFill>
              <a:latin typeface="Proxima Nova 3 Bold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t="26228" b="9808"/>
          <a:stretch>
            <a:fillRect/>
          </a:stretch>
        </p:blipFill>
        <p:spPr>
          <a:xfrm>
            <a:off x="0" y="4834631"/>
            <a:ext cx="5063536" cy="242911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 l="6895" t="1558" r="1911" b="71493"/>
          <a:stretch>
            <a:fillRect/>
          </a:stretch>
        </p:blipFill>
        <p:spPr>
          <a:xfrm>
            <a:off x="0" y="7263744"/>
            <a:ext cx="5063536" cy="199509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rcRect l="10501" r="25111"/>
          <a:stretch>
            <a:fillRect/>
          </a:stretch>
        </p:blipFill>
        <p:spPr>
          <a:xfrm>
            <a:off x="5063536" y="4834631"/>
            <a:ext cx="5063536" cy="44236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28985" y="1314672"/>
            <a:ext cx="5964458" cy="34838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90885" y="6178402"/>
            <a:ext cx="5964458" cy="348386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775072" y="446571"/>
            <a:ext cx="5082257" cy="559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</a:pPr>
            <a:r>
              <a:rPr lang="sk-SK" sz="3254" dirty="0">
                <a:solidFill>
                  <a:srgbClr val="FFFFFF"/>
                </a:solidFill>
                <a:latin typeface="Paralucent 1"/>
              </a:rPr>
              <a:t>O</a:t>
            </a:r>
            <a:r>
              <a:rPr lang="en-US" sz="3254" dirty="0" err="1">
                <a:solidFill>
                  <a:srgbClr val="FFFFFF"/>
                </a:solidFill>
                <a:latin typeface="Paralucent 1"/>
              </a:rPr>
              <a:t>bčany</a:t>
            </a:r>
            <a:endParaRPr lang="en-US" sz="3254" dirty="0">
              <a:solidFill>
                <a:srgbClr val="FFFFFF"/>
              </a:solidFill>
              <a:latin typeface="Paralucent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877800" y="5208743"/>
            <a:ext cx="4876800" cy="559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</a:pPr>
            <a:r>
              <a:rPr lang="sk-SK" sz="3254" dirty="0">
                <a:solidFill>
                  <a:srgbClr val="FFFFFF"/>
                </a:solidFill>
                <a:latin typeface="Paralucent 1"/>
              </a:rPr>
              <a:t>Obec / </a:t>
            </a:r>
            <a:r>
              <a:rPr lang="en-US" sz="3254" dirty="0" err="1">
                <a:solidFill>
                  <a:srgbClr val="FFFFFF"/>
                </a:solidFill>
                <a:latin typeface="Paralucent 1"/>
              </a:rPr>
              <a:t>Sběrné</a:t>
            </a:r>
            <a:r>
              <a:rPr lang="en-US" sz="3254" dirty="0">
                <a:solidFill>
                  <a:srgbClr val="FFFFFF"/>
                </a:solidFill>
                <a:latin typeface="Paralucent 1"/>
              </a:rPr>
              <a:t> </a:t>
            </a:r>
            <a:r>
              <a:rPr lang="en-US" sz="3254" dirty="0" err="1">
                <a:solidFill>
                  <a:srgbClr val="FFFFFF"/>
                </a:solidFill>
                <a:latin typeface="Paralucent 1"/>
              </a:rPr>
              <a:t>dvory</a:t>
            </a:r>
            <a:endParaRPr lang="en-US" sz="3254" dirty="0">
              <a:solidFill>
                <a:srgbClr val="FFFFFF"/>
              </a:solidFill>
              <a:latin typeface="Paralucent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9080" y="276676"/>
            <a:ext cx="8489294" cy="1095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966"/>
              </a:lnSpc>
            </a:pPr>
            <a:r>
              <a:rPr lang="sk-SK" sz="6404" dirty="0" err="1">
                <a:solidFill>
                  <a:srgbClr val="FFFFFF"/>
                </a:solidFill>
                <a:latin typeface="Paralucent 1"/>
              </a:rPr>
              <a:t>Aplikace</a:t>
            </a:r>
            <a:r>
              <a:rPr lang="sk-SK" sz="6404" dirty="0">
                <a:solidFill>
                  <a:srgbClr val="FFFFFF"/>
                </a:solidFill>
                <a:latin typeface="Paralucent 1"/>
              </a:rPr>
              <a:t> </a:t>
            </a:r>
            <a:r>
              <a:rPr lang="sk-SK" sz="6404" dirty="0" err="1">
                <a:solidFill>
                  <a:srgbClr val="FFFFFF"/>
                </a:solidFill>
                <a:latin typeface="Paralucent 1"/>
              </a:rPr>
              <a:t>Sběrný</a:t>
            </a:r>
            <a:r>
              <a:rPr lang="sk-SK" sz="6404" dirty="0">
                <a:solidFill>
                  <a:srgbClr val="FFFFFF"/>
                </a:solidFill>
                <a:latin typeface="Paralucent 1"/>
              </a:rPr>
              <a:t> dvor</a:t>
            </a:r>
            <a:endParaRPr lang="en-US" sz="6404" dirty="0">
              <a:solidFill>
                <a:srgbClr val="FFFFFF"/>
              </a:solidFill>
              <a:latin typeface="Paralucent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42346" y="2019300"/>
            <a:ext cx="6396536" cy="141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3"/>
              </a:lnSpc>
              <a:spcBef>
                <a:spcPct val="0"/>
              </a:spcBef>
            </a:pPr>
            <a:r>
              <a:rPr lang="en-US" sz="2016" dirty="0" err="1">
                <a:solidFill>
                  <a:srgbClr val="FFFFFF"/>
                </a:solidFill>
                <a:latin typeface="Proxima Nova 3"/>
              </a:rPr>
              <a:t>Přehled</a:t>
            </a:r>
            <a:r>
              <a:rPr lang="en-US" sz="2016" dirty="0">
                <a:solidFill>
                  <a:srgbClr val="FFFFFF"/>
                </a:solidFill>
                <a:latin typeface="Proxima Nova 3"/>
              </a:rPr>
              <a:t> </a:t>
            </a:r>
            <a:r>
              <a:rPr lang="en-US" sz="2016" dirty="0" err="1">
                <a:solidFill>
                  <a:srgbClr val="FFFFFF"/>
                </a:solidFill>
                <a:latin typeface="Proxima Nova 3"/>
              </a:rPr>
              <a:t>odevzdaného</a:t>
            </a:r>
            <a:r>
              <a:rPr lang="en-US" sz="2016" dirty="0">
                <a:solidFill>
                  <a:srgbClr val="FFFFFF"/>
                </a:solidFill>
                <a:latin typeface="Proxima Nova 3"/>
              </a:rPr>
              <a:t> </a:t>
            </a:r>
            <a:r>
              <a:rPr lang="en-US" sz="2016" dirty="0" err="1">
                <a:solidFill>
                  <a:srgbClr val="FFFFFF"/>
                </a:solidFill>
                <a:latin typeface="Proxima Nova 3"/>
              </a:rPr>
              <a:t>odpadu</a:t>
            </a:r>
            <a:r>
              <a:rPr lang="en-US" sz="2016" dirty="0">
                <a:solidFill>
                  <a:srgbClr val="FFFFFF"/>
                </a:solidFill>
                <a:latin typeface="Proxima Nova 3"/>
              </a:rPr>
              <a:t> </a:t>
            </a:r>
            <a:r>
              <a:rPr lang="en-US" sz="2016" dirty="0" err="1">
                <a:solidFill>
                  <a:srgbClr val="FFFFFF"/>
                </a:solidFill>
                <a:latin typeface="Proxima Nova 3"/>
              </a:rPr>
              <a:t>na</a:t>
            </a:r>
            <a:r>
              <a:rPr lang="en-US" sz="2016" dirty="0">
                <a:solidFill>
                  <a:srgbClr val="FFFFFF"/>
                </a:solidFill>
                <a:latin typeface="Proxima Nova 3"/>
              </a:rPr>
              <a:t> </a:t>
            </a:r>
            <a:r>
              <a:rPr lang="en-US" sz="2016" dirty="0" err="1">
                <a:solidFill>
                  <a:srgbClr val="FFFFFF"/>
                </a:solidFill>
                <a:latin typeface="Proxima Nova 3"/>
              </a:rPr>
              <a:t>sběrném</a:t>
            </a:r>
            <a:r>
              <a:rPr lang="en-US" sz="2016" dirty="0">
                <a:solidFill>
                  <a:srgbClr val="FFFFFF"/>
                </a:solidFill>
                <a:latin typeface="Proxima Nova 3"/>
              </a:rPr>
              <a:t> </a:t>
            </a:r>
            <a:r>
              <a:rPr lang="en-US" sz="2016" dirty="0" err="1">
                <a:solidFill>
                  <a:srgbClr val="FFFFFF"/>
                </a:solidFill>
                <a:latin typeface="Proxima Nova 3"/>
              </a:rPr>
              <a:t>dvoře</a:t>
            </a:r>
            <a:endParaRPr lang="sk-SK" sz="2016" dirty="0">
              <a:solidFill>
                <a:srgbClr val="FFFFFF"/>
              </a:solidFill>
              <a:latin typeface="Proxima Nova 3"/>
            </a:endParaRPr>
          </a:p>
          <a:p>
            <a:pPr>
              <a:lnSpc>
                <a:spcPts val="2823"/>
              </a:lnSpc>
              <a:spcBef>
                <a:spcPct val="0"/>
              </a:spcBef>
            </a:pPr>
            <a:endParaRPr lang="sk-SK" sz="2016" dirty="0">
              <a:solidFill>
                <a:srgbClr val="FFFFFF"/>
              </a:solidFill>
              <a:latin typeface="Proxima Nova 3"/>
            </a:endParaRPr>
          </a:p>
          <a:p>
            <a:pPr>
              <a:lnSpc>
                <a:spcPts val="2823"/>
              </a:lnSpc>
              <a:spcBef>
                <a:spcPct val="0"/>
              </a:spcBef>
            </a:pP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Jednoduché</a:t>
            </a:r>
            <a:r>
              <a:rPr lang="en-US" sz="2020" b="0" i="0" dirty="0">
                <a:solidFill>
                  <a:schemeClr val="bg1"/>
                </a:solidFill>
                <a:effectLst/>
                <a:latin typeface="Proxima Nova 3" panose="020B0604020202020204" charset="0"/>
              </a:rPr>
              <a:t> </a:t>
            </a: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ověření</a:t>
            </a:r>
            <a:r>
              <a:rPr lang="en-US" sz="2020" b="0" i="0" dirty="0">
                <a:solidFill>
                  <a:schemeClr val="bg1"/>
                </a:solidFill>
                <a:effectLst/>
                <a:latin typeface="Proxima Nova 3" panose="020B0604020202020204" charset="0"/>
              </a:rPr>
              <a:t> </a:t>
            </a: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vaší</a:t>
            </a:r>
            <a:r>
              <a:rPr lang="en-US" sz="2020" b="0" i="0" dirty="0">
                <a:solidFill>
                  <a:schemeClr val="bg1"/>
                </a:solidFill>
                <a:effectLst/>
                <a:latin typeface="Proxima Nova 3" panose="020B0604020202020204" charset="0"/>
              </a:rPr>
              <a:t> identity </a:t>
            </a: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na</a:t>
            </a:r>
            <a:r>
              <a:rPr lang="en-US" sz="2020" b="0" i="0" dirty="0">
                <a:solidFill>
                  <a:schemeClr val="bg1"/>
                </a:solidFill>
                <a:effectLst/>
                <a:latin typeface="Proxima Nova 3" panose="020B0604020202020204" charset="0"/>
              </a:rPr>
              <a:t> </a:t>
            </a: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sběrném</a:t>
            </a:r>
            <a:r>
              <a:rPr lang="en-US" sz="2020" b="0" i="0" dirty="0">
                <a:solidFill>
                  <a:schemeClr val="bg1"/>
                </a:solidFill>
                <a:effectLst/>
                <a:latin typeface="Proxima Nova 3" panose="020B0604020202020204" charset="0"/>
              </a:rPr>
              <a:t> </a:t>
            </a: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dvoře</a:t>
            </a:r>
            <a:r>
              <a:rPr lang="en-US" sz="2020" b="0" i="0" dirty="0">
                <a:solidFill>
                  <a:schemeClr val="bg1"/>
                </a:solidFill>
                <a:effectLst/>
                <a:latin typeface="Proxima Nova 3" panose="020B0604020202020204" charset="0"/>
              </a:rPr>
              <a:t> </a:t>
            </a: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pomocí</a:t>
            </a:r>
            <a:r>
              <a:rPr lang="en-US" sz="2020" b="0" i="0" dirty="0">
                <a:solidFill>
                  <a:schemeClr val="bg1"/>
                </a:solidFill>
                <a:effectLst/>
                <a:latin typeface="Proxima Nova 3" panose="020B0604020202020204" charset="0"/>
              </a:rPr>
              <a:t> QR </a:t>
            </a:r>
            <a:r>
              <a:rPr lang="en-US" sz="2020" b="0" i="0" dirty="0" err="1">
                <a:solidFill>
                  <a:schemeClr val="bg1"/>
                </a:solidFill>
                <a:effectLst/>
                <a:latin typeface="Proxima Nova 3" panose="020B0604020202020204" charset="0"/>
              </a:rPr>
              <a:t>kódu</a:t>
            </a:r>
            <a:endParaRPr lang="en-US" sz="2020" dirty="0">
              <a:solidFill>
                <a:schemeClr val="bg1"/>
              </a:solidFill>
              <a:latin typeface="Proxima Nova 3" panose="020B060402020202020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639" y="2063895"/>
            <a:ext cx="326532" cy="258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264" y="2884561"/>
            <a:ext cx="326532" cy="258776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099ACFF6-7C7D-EA3D-9A32-FA95FD570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66700"/>
            <a:ext cx="10959425" cy="537840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288" y="628147"/>
            <a:ext cx="3539973" cy="94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7"/>
              </a:lnSpc>
            </a:pPr>
            <a:r>
              <a:rPr lang="en-US" sz="4976" dirty="0">
                <a:solidFill>
                  <a:srgbClr val="41AD49"/>
                </a:solidFill>
                <a:latin typeface="Paralucent 1"/>
              </a:rPr>
              <a:t>Reference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22294" y="7977419"/>
            <a:ext cx="5344033" cy="35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  <a:spcBef>
                <a:spcPct val="0"/>
              </a:spcBef>
            </a:pPr>
            <a:r>
              <a:rPr lang="en-US" sz="1896">
                <a:solidFill>
                  <a:srgbClr val="FFFFFF"/>
                </a:solidFill>
                <a:latin typeface="Paralucent 1"/>
              </a:rPr>
              <a:t>Sarka Kohakova, </a:t>
            </a:r>
            <a:r>
              <a:rPr lang="en-US" sz="1896">
                <a:solidFill>
                  <a:srgbClr val="FFFFFF"/>
                </a:solidFill>
                <a:latin typeface="Arimo"/>
              </a:rPr>
              <a:t>Logistics Manager at Asekol CZ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526" y="6952102"/>
            <a:ext cx="17442260" cy="1790513"/>
            <a:chOff x="0" y="0"/>
            <a:chExt cx="5136167" cy="5214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6168" cy="521414"/>
            </a:xfrm>
            <a:custGeom>
              <a:avLst/>
              <a:gdLst/>
              <a:ahLst/>
              <a:cxnLst/>
              <a:rect l="l" t="t" r="r" b="b"/>
              <a:pathLst>
                <a:path w="5136168" h="521414">
                  <a:moveTo>
                    <a:pt x="0" y="0"/>
                  </a:moveTo>
                  <a:lnTo>
                    <a:pt x="5136168" y="0"/>
                  </a:lnTo>
                  <a:lnTo>
                    <a:pt x="5136168" y="521414"/>
                  </a:lnTo>
                  <a:lnTo>
                    <a:pt x="0" y="521414"/>
                  </a:lnTo>
                  <a:close/>
                </a:path>
              </a:pathLst>
            </a:custGeom>
            <a:solidFill>
              <a:srgbClr val="41AD49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5555516" y="6995470"/>
            <a:ext cx="1703784" cy="170377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321256" y="7799734"/>
            <a:ext cx="12099344" cy="693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“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Monitorování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odpadu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rozhodně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potřebujeme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 Tato data pro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nás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představují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klíčové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informace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na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kterých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následně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závisí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plánování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svozu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celá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logistika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takže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se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na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ně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musíme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absolutně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spolehnout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</a:t>
            </a:r>
            <a:r>
              <a:rPr lang="sk-SK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“</a:t>
            </a:r>
            <a:endParaRPr lang="en-US" sz="2000" dirty="0">
              <a:solidFill>
                <a:srgbClr val="FFFFFF"/>
              </a:solidFill>
              <a:latin typeface="Proxima Nova Lt" panose="02000506030000020004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002594" y="7903081"/>
            <a:ext cx="3410385" cy="102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5"/>
              </a:lnSpc>
            </a:pPr>
            <a:r>
              <a:rPr lang="en-US" sz="1896" dirty="0">
                <a:solidFill>
                  <a:srgbClr val="FFFFFF"/>
                </a:solidFill>
                <a:latin typeface="Paralucent 1"/>
              </a:rPr>
              <a:t>Monika </a:t>
            </a:r>
            <a:r>
              <a:rPr lang="en-US" sz="1896" dirty="0" err="1">
                <a:solidFill>
                  <a:srgbClr val="FFFFFF"/>
                </a:solidFill>
                <a:latin typeface="Paralucent 1"/>
              </a:rPr>
              <a:t>Karcz</a:t>
            </a:r>
            <a:r>
              <a:rPr lang="en-US" sz="1896" dirty="0">
                <a:solidFill>
                  <a:srgbClr val="FFFFFF"/>
                </a:solidFill>
                <a:latin typeface="Paralucent 1"/>
              </a:rPr>
              <a:t>,</a:t>
            </a:r>
            <a:r>
              <a:rPr lang="en-US" sz="1896" dirty="0">
                <a:solidFill>
                  <a:srgbClr val="FFFFFF"/>
                </a:solidFill>
                <a:latin typeface="Arimo"/>
              </a:rPr>
              <a:t> </a:t>
            </a:r>
          </a:p>
          <a:p>
            <a:pPr algn="r">
              <a:lnSpc>
                <a:spcPts val="2655"/>
              </a:lnSpc>
            </a:pPr>
            <a:r>
              <a:rPr lang="en-US" sz="1896" dirty="0" err="1">
                <a:solidFill>
                  <a:srgbClr val="FFFFFF"/>
                </a:solidFill>
                <a:latin typeface="Paralucent Demi Bold" panose="02000503040000020004" pitchFamily="50" charset="0"/>
              </a:rPr>
              <a:t>zakladatelka</a:t>
            </a:r>
            <a:r>
              <a:rPr lang="en-US" sz="1896" dirty="0">
                <a:solidFill>
                  <a:srgbClr val="FFFFFF"/>
                </a:solidFill>
                <a:latin typeface="Paralucent Demi Bold" panose="02000503040000020004" pitchFamily="50" charset="0"/>
              </a:rPr>
              <a:t> </a:t>
            </a:r>
            <a:r>
              <a:rPr lang="en-US" sz="1896" dirty="0" err="1">
                <a:solidFill>
                  <a:srgbClr val="FFFFFF"/>
                </a:solidFill>
                <a:latin typeface="Paralucent Demi Bold" panose="02000503040000020004" pitchFamily="50" charset="0"/>
              </a:rPr>
              <a:t>společnosti</a:t>
            </a:r>
            <a:endParaRPr lang="en-US" sz="1896" dirty="0">
              <a:solidFill>
                <a:srgbClr val="FFFFFF"/>
              </a:solidFill>
              <a:latin typeface="Paralucent Demi Bold" panose="02000503040000020004" pitchFamily="50" charset="0"/>
            </a:endParaRPr>
          </a:p>
          <a:p>
            <a:pPr algn="r">
              <a:lnSpc>
                <a:spcPts val="2655"/>
              </a:lnSpc>
              <a:spcBef>
                <a:spcPct val="0"/>
              </a:spcBef>
            </a:pPr>
            <a:endParaRPr lang="en-US" sz="1896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1554" y="7180189"/>
            <a:ext cx="7492150" cy="63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3"/>
              </a:lnSpc>
              <a:spcBef>
                <a:spcPct val="0"/>
              </a:spcBef>
            </a:pPr>
            <a:r>
              <a:rPr lang="en-US" sz="3366" dirty="0">
                <a:solidFill>
                  <a:srgbClr val="FFFFFF"/>
                </a:solidFill>
                <a:latin typeface="Paralucent 1"/>
              </a:rPr>
              <a:t>HELPTEX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12769" y="2826148"/>
            <a:ext cx="5344033" cy="35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  <a:spcBef>
                <a:spcPct val="0"/>
              </a:spcBef>
            </a:pPr>
            <a:r>
              <a:rPr lang="en-US" sz="1896">
                <a:solidFill>
                  <a:srgbClr val="FFFFFF"/>
                </a:solidFill>
                <a:latin typeface="Paralucent 1"/>
              </a:rPr>
              <a:t>Sarka Kohakova, </a:t>
            </a:r>
            <a:r>
              <a:rPr lang="en-US" sz="1896">
                <a:solidFill>
                  <a:srgbClr val="FFFFFF"/>
                </a:solidFill>
                <a:latin typeface="Arimo"/>
              </a:rPr>
              <a:t>Logistics Manager at Asekol CZ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1800831"/>
            <a:ext cx="17451785" cy="1790513"/>
            <a:chOff x="0" y="0"/>
            <a:chExt cx="5136167" cy="5214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36168" cy="521414"/>
            </a:xfrm>
            <a:custGeom>
              <a:avLst/>
              <a:gdLst/>
              <a:ahLst/>
              <a:cxnLst/>
              <a:rect l="l" t="t" r="r" b="b"/>
              <a:pathLst>
                <a:path w="5136168" h="521414">
                  <a:moveTo>
                    <a:pt x="0" y="0"/>
                  </a:moveTo>
                  <a:lnTo>
                    <a:pt x="5136168" y="0"/>
                  </a:lnTo>
                  <a:lnTo>
                    <a:pt x="5136168" y="521414"/>
                  </a:lnTo>
                  <a:lnTo>
                    <a:pt x="0" y="521414"/>
                  </a:lnTo>
                  <a:close/>
                </a:path>
              </a:pathLst>
            </a:custGeom>
            <a:solidFill>
              <a:srgbClr val="41AD49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576335" y="1854609"/>
            <a:ext cx="1682965" cy="1682958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311731" y="2716004"/>
            <a:ext cx="955028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sk-SK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„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Nejcennější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výhodou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kterou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nám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Sensoneo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přineslo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, je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výrazná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úspora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nákladů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Díky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Sensoneo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jsme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ušetřili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30 %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nákladů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na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svoz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odpadu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</a:t>
            </a:r>
            <a:r>
              <a:rPr lang="sk-SK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“</a:t>
            </a:r>
            <a:endParaRPr lang="en-US" sz="2000" dirty="0">
              <a:solidFill>
                <a:srgbClr val="FFFFFF"/>
              </a:solidFill>
              <a:latin typeface="Proxima Nova Lt" panose="02000506030000020004" pitchFamily="2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3968" y="2057701"/>
            <a:ext cx="10726425" cy="63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3"/>
              </a:lnSpc>
              <a:spcBef>
                <a:spcPct val="0"/>
              </a:spcBef>
            </a:pPr>
            <a:r>
              <a:rPr lang="en-US" sz="3366">
                <a:solidFill>
                  <a:srgbClr val="FFFFFF"/>
                </a:solidFill>
                <a:latin typeface="Paralucent 1"/>
              </a:rPr>
              <a:t>NITRA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86385" y="2752140"/>
            <a:ext cx="5417070" cy="69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91"/>
              </a:lnSpc>
            </a:pPr>
            <a:r>
              <a:rPr lang="en-US" sz="1922">
                <a:solidFill>
                  <a:srgbClr val="FFFFFF"/>
                </a:solidFill>
                <a:latin typeface="Paralucent 1"/>
              </a:rPr>
              <a:t>Ladislav Peniaško </a:t>
            </a:r>
          </a:p>
          <a:p>
            <a:pPr algn="r">
              <a:lnSpc>
                <a:spcPts val="2691"/>
              </a:lnSpc>
              <a:spcBef>
                <a:spcPct val="0"/>
              </a:spcBef>
            </a:pPr>
            <a:r>
              <a:rPr lang="en-US" sz="1922">
                <a:solidFill>
                  <a:srgbClr val="FFFFFF"/>
                </a:solidFill>
                <a:latin typeface="Paralucent 1"/>
              </a:rPr>
              <a:t>Ředitel Nitrianskych Komunálnych Služeb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12769" y="5398758"/>
            <a:ext cx="5344033" cy="35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  <a:spcBef>
                <a:spcPct val="0"/>
              </a:spcBef>
            </a:pPr>
            <a:r>
              <a:rPr lang="en-US" sz="1896">
                <a:solidFill>
                  <a:srgbClr val="FFFFFF"/>
                </a:solidFill>
                <a:latin typeface="Paralucent 1"/>
              </a:rPr>
              <a:t>Sarka Kohakova, </a:t>
            </a:r>
            <a:r>
              <a:rPr lang="en-US" sz="1896">
                <a:solidFill>
                  <a:srgbClr val="FFFFFF"/>
                </a:solidFill>
                <a:latin typeface="Arimo"/>
              </a:rPr>
              <a:t>Logistics Manager at Asekol CZ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0" y="4373441"/>
            <a:ext cx="17451785" cy="2039250"/>
            <a:chOff x="0" y="0"/>
            <a:chExt cx="5136167" cy="5938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36168" cy="593849"/>
            </a:xfrm>
            <a:custGeom>
              <a:avLst/>
              <a:gdLst/>
              <a:ahLst/>
              <a:cxnLst/>
              <a:rect l="l" t="t" r="r" b="b"/>
              <a:pathLst>
                <a:path w="5136168" h="593849">
                  <a:moveTo>
                    <a:pt x="0" y="0"/>
                  </a:moveTo>
                  <a:lnTo>
                    <a:pt x="5136168" y="0"/>
                  </a:lnTo>
                  <a:lnTo>
                    <a:pt x="5136168" y="593849"/>
                  </a:lnTo>
                  <a:lnTo>
                    <a:pt x="0" y="593849"/>
                  </a:lnTo>
                  <a:close/>
                </a:path>
              </a:pathLst>
            </a:custGeom>
            <a:solidFill>
              <a:srgbClr val="41AD49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5594802" y="4407764"/>
            <a:ext cx="1664498" cy="1664491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376" r="-7376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323968" y="5159044"/>
            <a:ext cx="1168133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“Pro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běžnou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každodenní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práci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je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mobilní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aplikace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ideální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nástroj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Nepotřebujeme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nic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víc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než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okamžitý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přehled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Aplikace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je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doslova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primitivní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nemáme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s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jejím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používáním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žádné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problémy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Vidíme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, co se v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terénu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děje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, a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rychle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si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s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chlapy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naplánujeme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roxima Nova Lt" panose="02000506030000020004" pitchFamily="2" charset="0"/>
              </a:rPr>
              <a:t>práci</a:t>
            </a:r>
            <a:r>
              <a:rPr lang="en-US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.</a:t>
            </a:r>
            <a:r>
              <a:rPr lang="sk-SK" sz="2000" dirty="0">
                <a:solidFill>
                  <a:srgbClr val="FFFFFF"/>
                </a:solidFill>
                <a:latin typeface="Proxima Nova Lt" panose="02000506030000020004" pitchFamily="2" charset="0"/>
              </a:rPr>
              <a:t>“</a:t>
            </a:r>
            <a:endParaRPr lang="en-US" sz="2000" dirty="0">
              <a:solidFill>
                <a:srgbClr val="FFFFFF"/>
              </a:solidFill>
              <a:latin typeface="Proxima Nova Lt" panose="02000506030000020004" pitchFamily="2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23968" y="4453982"/>
            <a:ext cx="10726425" cy="638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3"/>
              </a:lnSpc>
              <a:spcBef>
                <a:spcPct val="0"/>
              </a:spcBef>
            </a:pPr>
            <a:r>
              <a:rPr lang="en-US" sz="3366">
                <a:solidFill>
                  <a:srgbClr val="FFFFFF"/>
                </a:solidFill>
                <a:latin typeface="Paralucent 1"/>
              </a:rPr>
              <a:t>ŘÍČANY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62016" y="5398758"/>
            <a:ext cx="5417070" cy="69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91"/>
              </a:lnSpc>
            </a:pPr>
            <a:r>
              <a:rPr lang="en-US" sz="1922" dirty="0">
                <a:solidFill>
                  <a:srgbClr val="FFFFFF"/>
                </a:solidFill>
                <a:latin typeface="Paralucent 1"/>
              </a:rPr>
              <a:t>Jan </a:t>
            </a:r>
            <a:r>
              <a:rPr lang="en-US" sz="1922" dirty="0" err="1">
                <a:solidFill>
                  <a:srgbClr val="FFFFFF"/>
                </a:solidFill>
                <a:latin typeface="Paralucent 1"/>
              </a:rPr>
              <a:t>Studený</a:t>
            </a:r>
            <a:r>
              <a:rPr lang="en-US" sz="1922" dirty="0">
                <a:solidFill>
                  <a:srgbClr val="FFFFFF"/>
                </a:solidFill>
                <a:latin typeface="Paralucent 1"/>
              </a:rPr>
              <a:t>, </a:t>
            </a:r>
          </a:p>
          <a:p>
            <a:pPr algn="r">
              <a:lnSpc>
                <a:spcPts val="2691"/>
              </a:lnSpc>
              <a:spcBef>
                <a:spcPct val="0"/>
              </a:spcBef>
            </a:pPr>
            <a:r>
              <a:rPr lang="en-US" sz="1922" dirty="0" err="1">
                <a:solidFill>
                  <a:srgbClr val="FFFFFF"/>
                </a:solidFill>
                <a:latin typeface="Paralucent 1"/>
              </a:rPr>
              <a:t>starosta</a:t>
            </a:r>
            <a:endParaRPr lang="en-US" sz="1922" dirty="0">
              <a:solidFill>
                <a:srgbClr val="FFFFFF"/>
              </a:solidFill>
              <a:latin typeface="Paralucent 1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451785" y="135940"/>
            <a:ext cx="703815" cy="703815"/>
          </a:xfrm>
          <a:prstGeom prst="rect">
            <a:avLst/>
          </a:prstGeom>
        </p:spPr>
      </p:pic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5533832" y="6945004"/>
            <a:ext cx="1747152" cy="1747145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1925" b="-21408"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5459461" y="4407764"/>
            <a:ext cx="1821523" cy="1821516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3796" b="-23796"/>
              </a:stretch>
            </a:blip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5576335" y="1819298"/>
            <a:ext cx="1718276" cy="1718269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376" r="-7376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093" t="10824" b="108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561" y="3390900"/>
            <a:ext cx="7944538" cy="6513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15277" y="2400300"/>
            <a:ext cx="7683120" cy="64861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600" y="764735"/>
            <a:ext cx="10147237" cy="111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8"/>
              </a:lnSpc>
              <a:spcBef>
                <a:spcPct val="0"/>
              </a:spcBef>
            </a:pPr>
            <a:r>
              <a:rPr lang="en-US" sz="6020" dirty="0">
                <a:solidFill>
                  <a:srgbClr val="FFFFFF"/>
                </a:solidFill>
                <a:latin typeface="Paralucent 1"/>
              </a:rPr>
              <a:t>Sensoneo v </a:t>
            </a:r>
            <a:r>
              <a:rPr lang="en-US" sz="6020" dirty="0" err="1">
                <a:solidFill>
                  <a:srgbClr val="FFFFFF"/>
                </a:solidFill>
                <a:latin typeface="Paralucent 1"/>
              </a:rPr>
              <a:t>českých</a:t>
            </a:r>
            <a:r>
              <a:rPr lang="en-US" sz="6020" dirty="0">
                <a:solidFill>
                  <a:srgbClr val="FFFFFF"/>
                </a:solidFill>
                <a:latin typeface="Paralucent 1"/>
              </a:rPr>
              <a:t> </a:t>
            </a:r>
            <a:r>
              <a:rPr lang="en-US" sz="6020" dirty="0" err="1">
                <a:solidFill>
                  <a:srgbClr val="FFFFFF"/>
                </a:solidFill>
                <a:latin typeface="Paralucent 1"/>
              </a:rPr>
              <a:t>médiích</a:t>
            </a:r>
            <a:endParaRPr lang="en-US" sz="6020" dirty="0">
              <a:solidFill>
                <a:srgbClr val="FFFFFF"/>
              </a:solidFill>
              <a:latin typeface="Paralucent 1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3586B37-0F6A-2345-D9CE-1DCE3D4B52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9"/>
          <a:stretch/>
        </p:blipFill>
        <p:spPr>
          <a:xfrm>
            <a:off x="12039600" y="4076700"/>
            <a:ext cx="6026839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093" t="10824" b="108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14657" y="6342357"/>
            <a:ext cx="3944643" cy="39446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2691" y="3130678"/>
            <a:ext cx="7479739" cy="64553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83556" y="2616396"/>
            <a:ext cx="14048967" cy="374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901"/>
              </a:lnSpc>
            </a:pPr>
            <a:r>
              <a:rPr lang="en-US" sz="9929" dirty="0">
                <a:solidFill>
                  <a:srgbClr val="FFFFFF"/>
                </a:solidFill>
                <a:latin typeface="Paralucent 1"/>
              </a:rPr>
              <a:t>CO TRÁPÍ VÁS? </a:t>
            </a:r>
          </a:p>
          <a:p>
            <a:pPr algn="r">
              <a:lnSpc>
                <a:spcPts val="14601"/>
              </a:lnSpc>
            </a:pPr>
            <a:endParaRPr lang="en-US" sz="9929" dirty="0">
              <a:solidFill>
                <a:srgbClr val="FFFFFF"/>
              </a:solidFill>
              <a:latin typeface="Paralucent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555999" y="8744458"/>
            <a:ext cx="4703118" cy="84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5"/>
              </a:lnSpc>
            </a:pPr>
            <a:r>
              <a:rPr lang="en-US" sz="4368">
                <a:solidFill>
                  <a:srgbClr val="262524"/>
                </a:solidFill>
                <a:latin typeface="Paralucent 1"/>
              </a:rPr>
              <a:t>www.sensoneo.cz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2" t="9442" r="1132"/>
          <a:stretch>
            <a:fillRect/>
          </a:stretch>
        </p:blipFill>
        <p:spPr>
          <a:xfrm>
            <a:off x="0" y="533008"/>
            <a:ext cx="18288000" cy="95385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3161" y="1402573"/>
            <a:ext cx="2557380" cy="83860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91655" y="0"/>
            <a:ext cx="3200881" cy="1049622"/>
            <a:chOff x="0" y="0"/>
            <a:chExt cx="690464" cy="2264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0464" cy="226415"/>
            </a:xfrm>
            <a:custGeom>
              <a:avLst/>
              <a:gdLst/>
              <a:ahLst/>
              <a:cxnLst/>
              <a:rect l="l" t="t" r="r" b="b"/>
              <a:pathLst>
                <a:path w="690464" h="226415">
                  <a:moveTo>
                    <a:pt x="0" y="0"/>
                  </a:moveTo>
                  <a:lnTo>
                    <a:pt x="690464" y="0"/>
                  </a:lnTo>
                  <a:lnTo>
                    <a:pt x="690464" y="226415"/>
                  </a:lnTo>
                  <a:lnTo>
                    <a:pt x="0" y="226415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491655" y="2568431"/>
            <a:ext cx="3200881" cy="1049622"/>
            <a:chOff x="0" y="0"/>
            <a:chExt cx="690464" cy="2264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0464" cy="226415"/>
            </a:xfrm>
            <a:custGeom>
              <a:avLst/>
              <a:gdLst/>
              <a:ahLst/>
              <a:cxnLst/>
              <a:rect l="l" t="t" r="r" b="b"/>
              <a:pathLst>
                <a:path w="690464" h="226415">
                  <a:moveTo>
                    <a:pt x="0" y="0"/>
                  </a:moveTo>
                  <a:lnTo>
                    <a:pt x="690464" y="0"/>
                  </a:lnTo>
                  <a:lnTo>
                    <a:pt x="690464" y="226415"/>
                  </a:lnTo>
                  <a:lnTo>
                    <a:pt x="0" y="226415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491655" y="3841603"/>
            <a:ext cx="3200881" cy="1049622"/>
            <a:chOff x="0" y="0"/>
            <a:chExt cx="690464" cy="2264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0464" cy="226415"/>
            </a:xfrm>
            <a:custGeom>
              <a:avLst/>
              <a:gdLst/>
              <a:ahLst/>
              <a:cxnLst/>
              <a:rect l="l" t="t" r="r" b="b"/>
              <a:pathLst>
                <a:path w="690464" h="226415">
                  <a:moveTo>
                    <a:pt x="0" y="0"/>
                  </a:moveTo>
                  <a:lnTo>
                    <a:pt x="690464" y="0"/>
                  </a:lnTo>
                  <a:lnTo>
                    <a:pt x="690464" y="226415"/>
                  </a:lnTo>
                  <a:lnTo>
                    <a:pt x="0" y="226415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613024" y="300894"/>
            <a:ext cx="2958142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Paralucent 1"/>
              </a:rPr>
              <a:t>400+ </a:t>
            </a:r>
            <a:r>
              <a:rPr lang="en-US" sz="2499" dirty="0" err="1">
                <a:solidFill>
                  <a:srgbClr val="FFFFFF"/>
                </a:solidFill>
                <a:latin typeface="Paralucent 1"/>
              </a:rPr>
              <a:t>projektů</a:t>
            </a:r>
            <a:endParaRPr lang="en-US" sz="2499" dirty="0">
              <a:solidFill>
                <a:srgbClr val="FFFFFF"/>
              </a:solidFill>
              <a:latin typeface="Paralucent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618467" y="4162842"/>
            <a:ext cx="2958142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aralucent 1"/>
              </a:rPr>
              <a:t>Vyrobeno</a:t>
            </a:r>
            <a:r>
              <a:rPr lang="en-US" sz="2499" dirty="0">
                <a:solidFill>
                  <a:srgbClr val="FFFFFF"/>
                </a:solidFill>
                <a:latin typeface="Paralucent 1"/>
              </a:rPr>
              <a:t> v EU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Paralucent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613025" y="2656724"/>
            <a:ext cx="2745702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aralucent 1"/>
              </a:rPr>
              <a:t>Interní</a:t>
            </a:r>
            <a:r>
              <a:rPr lang="en-US" sz="2499" dirty="0">
                <a:solidFill>
                  <a:srgbClr val="FFFFFF"/>
                </a:solidFill>
                <a:latin typeface="Paralucent 1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aralucent 1"/>
              </a:rPr>
              <a:t>výzkum</a:t>
            </a:r>
            <a:r>
              <a:rPr lang="en-US" sz="2499" dirty="0">
                <a:solidFill>
                  <a:srgbClr val="FFFFFF"/>
                </a:solidFill>
                <a:latin typeface="Paralucent 1"/>
              </a:rPr>
              <a:t> </a:t>
            </a: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Paralucent 1"/>
              </a:rPr>
              <a:t>a </a:t>
            </a:r>
            <a:r>
              <a:rPr lang="en-US" sz="2499" dirty="0" err="1">
                <a:solidFill>
                  <a:srgbClr val="FFFFFF"/>
                </a:solidFill>
                <a:latin typeface="Paralucent 1"/>
              </a:rPr>
              <a:t>vývoj</a:t>
            </a:r>
            <a:endParaRPr lang="en-US" sz="2499" dirty="0">
              <a:solidFill>
                <a:srgbClr val="FFFFFF"/>
              </a:solidFill>
              <a:latin typeface="Paralucent 1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4491655" y="1272248"/>
            <a:ext cx="3200881" cy="1049622"/>
            <a:chOff x="0" y="0"/>
            <a:chExt cx="690464" cy="2264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0464" cy="226415"/>
            </a:xfrm>
            <a:custGeom>
              <a:avLst/>
              <a:gdLst/>
              <a:ahLst/>
              <a:cxnLst/>
              <a:rect l="l" t="t" r="r" b="b"/>
              <a:pathLst>
                <a:path w="690464" h="226415">
                  <a:moveTo>
                    <a:pt x="0" y="0"/>
                  </a:moveTo>
                  <a:lnTo>
                    <a:pt x="690464" y="0"/>
                  </a:lnTo>
                  <a:lnTo>
                    <a:pt x="690464" y="226415"/>
                  </a:lnTo>
                  <a:lnTo>
                    <a:pt x="0" y="226415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4613025" y="1559167"/>
            <a:ext cx="2958142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Paralucent 1"/>
              </a:rPr>
              <a:t>70+ </a:t>
            </a:r>
            <a:r>
              <a:rPr lang="en-US" sz="2499" dirty="0" err="1">
                <a:solidFill>
                  <a:srgbClr val="FFFFFF"/>
                </a:solidFill>
                <a:latin typeface="Paralucent 1"/>
              </a:rPr>
              <a:t>zemí</a:t>
            </a:r>
            <a:r>
              <a:rPr lang="en-US" sz="2499" dirty="0">
                <a:solidFill>
                  <a:srgbClr val="FFFFFF"/>
                </a:solidFill>
                <a:latin typeface="Paralucent 1"/>
              </a:rPr>
              <a:t>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491655" y="5230997"/>
            <a:ext cx="3200881" cy="1049622"/>
            <a:chOff x="0" y="0"/>
            <a:chExt cx="690464" cy="22641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0464" cy="226415"/>
            </a:xfrm>
            <a:custGeom>
              <a:avLst/>
              <a:gdLst/>
              <a:ahLst/>
              <a:cxnLst/>
              <a:rect l="l" t="t" r="r" b="b"/>
              <a:pathLst>
                <a:path w="690464" h="226415">
                  <a:moveTo>
                    <a:pt x="0" y="0"/>
                  </a:moveTo>
                  <a:lnTo>
                    <a:pt x="690464" y="0"/>
                  </a:lnTo>
                  <a:lnTo>
                    <a:pt x="690464" y="226415"/>
                  </a:lnTo>
                  <a:lnTo>
                    <a:pt x="0" y="226415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4613025" y="5266453"/>
            <a:ext cx="2958142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aralucent 1"/>
              </a:rPr>
              <a:t>40+ zkušených inženýrů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491655" y="6528269"/>
            <a:ext cx="3200881" cy="1049622"/>
            <a:chOff x="0" y="0"/>
            <a:chExt cx="690464" cy="22641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0464" cy="226415"/>
            </a:xfrm>
            <a:custGeom>
              <a:avLst/>
              <a:gdLst/>
              <a:ahLst/>
              <a:cxnLst/>
              <a:rect l="l" t="t" r="r" b="b"/>
              <a:pathLst>
                <a:path w="690464" h="226415">
                  <a:moveTo>
                    <a:pt x="0" y="0"/>
                  </a:moveTo>
                  <a:lnTo>
                    <a:pt x="690464" y="0"/>
                  </a:lnTo>
                  <a:lnTo>
                    <a:pt x="690464" y="226415"/>
                  </a:lnTo>
                  <a:lnTo>
                    <a:pt x="0" y="226415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613025" y="6585419"/>
            <a:ext cx="2958142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aralucent 1"/>
              </a:rPr>
              <a:t>40+ certifikovaných partnerů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0271" y="4488392"/>
            <a:ext cx="2487851" cy="24766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55793" y="4607740"/>
            <a:ext cx="2248080" cy="2237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57106" y="4607740"/>
            <a:ext cx="2573788" cy="25737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70840" y="4212505"/>
            <a:ext cx="3364258" cy="33642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36238" y="4698040"/>
            <a:ext cx="3053655" cy="2057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73955" y="45770"/>
            <a:ext cx="9740089" cy="163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4"/>
              </a:lnSpc>
            </a:pPr>
            <a:r>
              <a:rPr lang="en-US" sz="8524">
                <a:solidFill>
                  <a:srgbClr val="FFFFFF"/>
                </a:solidFill>
                <a:latin typeface="Paralucent 1"/>
              </a:rPr>
              <a:t>Proč chytrý odpad?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8812"/>
            <a:ext cx="5202803" cy="3223145"/>
            <a:chOff x="0" y="0"/>
            <a:chExt cx="1979956" cy="122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9956" cy="1226586"/>
            </a:xfrm>
            <a:custGeom>
              <a:avLst/>
              <a:gdLst/>
              <a:ahLst/>
              <a:cxnLst/>
              <a:rect l="l" t="t" r="r" b="b"/>
              <a:pathLst>
                <a:path w="1979956" h="1226586">
                  <a:moveTo>
                    <a:pt x="0" y="0"/>
                  </a:moveTo>
                  <a:lnTo>
                    <a:pt x="1979956" y="0"/>
                  </a:lnTo>
                  <a:lnTo>
                    <a:pt x="1979956" y="1226586"/>
                  </a:lnTo>
                  <a:lnTo>
                    <a:pt x="0" y="1226586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845" r="2845"/>
          <a:stretch>
            <a:fillRect/>
          </a:stretch>
        </p:blipFill>
        <p:spPr>
          <a:xfrm>
            <a:off x="5093330" y="308812"/>
            <a:ext cx="4050670" cy="3223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7842" b="19094"/>
          <a:stretch>
            <a:fillRect/>
          </a:stretch>
        </p:blipFill>
        <p:spPr>
          <a:xfrm>
            <a:off x="5093330" y="308812"/>
            <a:ext cx="4050670" cy="322314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31983" y="308812"/>
            <a:ext cx="5214820" cy="3223145"/>
            <a:chOff x="0" y="0"/>
            <a:chExt cx="1984529" cy="12265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4529" cy="1226586"/>
            </a:xfrm>
            <a:custGeom>
              <a:avLst/>
              <a:gdLst/>
              <a:ahLst/>
              <a:cxnLst/>
              <a:rect l="l" t="t" r="r" b="b"/>
              <a:pathLst>
                <a:path w="1984529" h="1226586">
                  <a:moveTo>
                    <a:pt x="0" y="0"/>
                  </a:moveTo>
                  <a:lnTo>
                    <a:pt x="1984529" y="0"/>
                  </a:lnTo>
                  <a:lnTo>
                    <a:pt x="1984529" y="1226586"/>
                  </a:lnTo>
                  <a:lnTo>
                    <a:pt x="0" y="1226586"/>
                  </a:lnTo>
                  <a:close/>
                </a:path>
              </a:pathLst>
            </a:custGeom>
            <a:solidFill>
              <a:srgbClr val="26252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1425" r="5133"/>
          <a:stretch>
            <a:fillRect/>
          </a:stretch>
        </p:blipFill>
        <p:spPr>
          <a:xfrm>
            <a:off x="14237330" y="308812"/>
            <a:ext cx="4050670" cy="32231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8" y="3531957"/>
            <a:ext cx="5202635" cy="3223086"/>
            <a:chOff x="0" y="0"/>
            <a:chExt cx="1979928" cy="12265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9928" cy="1226586"/>
            </a:xfrm>
            <a:custGeom>
              <a:avLst/>
              <a:gdLst/>
              <a:ahLst/>
              <a:cxnLst/>
              <a:rect l="l" t="t" r="r" b="b"/>
              <a:pathLst>
                <a:path w="1979928" h="1226586">
                  <a:moveTo>
                    <a:pt x="0" y="0"/>
                  </a:moveTo>
                  <a:lnTo>
                    <a:pt x="1979928" y="0"/>
                  </a:lnTo>
                  <a:lnTo>
                    <a:pt x="1979928" y="1226586"/>
                  </a:lnTo>
                  <a:lnTo>
                    <a:pt x="0" y="122658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t="5622" r="37256" b="5622"/>
          <a:stretch>
            <a:fillRect/>
          </a:stretch>
        </p:blipFill>
        <p:spPr>
          <a:xfrm>
            <a:off x="5093330" y="3531957"/>
            <a:ext cx="4050670" cy="322308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131983" y="3531957"/>
            <a:ext cx="5108710" cy="3223086"/>
            <a:chOff x="0" y="0"/>
            <a:chExt cx="1944184" cy="12265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44183" cy="1226586"/>
            </a:xfrm>
            <a:custGeom>
              <a:avLst/>
              <a:gdLst/>
              <a:ahLst/>
              <a:cxnLst/>
              <a:rect l="l" t="t" r="r" b="b"/>
              <a:pathLst>
                <a:path w="1944183" h="1226586">
                  <a:moveTo>
                    <a:pt x="0" y="0"/>
                  </a:moveTo>
                  <a:lnTo>
                    <a:pt x="1944183" y="0"/>
                  </a:lnTo>
                  <a:lnTo>
                    <a:pt x="1944183" y="1226586"/>
                  </a:lnTo>
                  <a:lnTo>
                    <a:pt x="0" y="1226586"/>
                  </a:lnTo>
                  <a:close/>
                </a:path>
              </a:pathLst>
            </a:custGeom>
            <a:solidFill>
              <a:srgbClr val="5B57A6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l="10680" r="18628"/>
          <a:stretch>
            <a:fillRect/>
          </a:stretch>
        </p:blipFill>
        <p:spPr>
          <a:xfrm>
            <a:off x="14237236" y="3531957"/>
            <a:ext cx="4050596" cy="3223086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6935" y="6749525"/>
            <a:ext cx="5202803" cy="3223145"/>
            <a:chOff x="0" y="0"/>
            <a:chExt cx="1979956" cy="12265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79956" cy="1226586"/>
            </a:xfrm>
            <a:custGeom>
              <a:avLst/>
              <a:gdLst/>
              <a:ahLst/>
              <a:cxnLst/>
              <a:rect l="l" t="t" r="r" b="b"/>
              <a:pathLst>
                <a:path w="1979956" h="1226586">
                  <a:moveTo>
                    <a:pt x="0" y="0"/>
                  </a:moveTo>
                  <a:lnTo>
                    <a:pt x="1979956" y="0"/>
                  </a:lnTo>
                  <a:lnTo>
                    <a:pt x="1979956" y="1226586"/>
                  </a:lnTo>
                  <a:lnTo>
                    <a:pt x="0" y="1226586"/>
                  </a:lnTo>
                  <a:close/>
                </a:path>
              </a:pathLst>
            </a:custGeom>
            <a:solidFill>
              <a:srgbClr val="5EC4B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l="1674" t="9423" r="34375"/>
          <a:stretch>
            <a:fillRect/>
          </a:stretch>
        </p:blipFill>
        <p:spPr>
          <a:xfrm>
            <a:off x="5093330" y="6755043"/>
            <a:ext cx="4038654" cy="321762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31983" y="6755043"/>
            <a:ext cx="5228522" cy="3217628"/>
            <a:chOff x="0" y="0"/>
            <a:chExt cx="1989743" cy="12244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89743" cy="1224486"/>
            </a:xfrm>
            <a:custGeom>
              <a:avLst/>
              <a:gdLst/>
              <a:ahLst/>
              <a:cxnLst/>
              <a:rect l="l" t="t" r="r" b="b"/>
              <a:pathLst>
                <a:path w="1989743" h="1224486">
                  <a:moveTo>
                    <a:pt x="0" y="0"/>
                  </a:moveTo>
                  <a:lnTo>
                    <a:pt x="1989743" y="0"/>
                  </a:lnTo>
                  <a:lnTo>
                    <a:pt x="1989743" y="1224486"/>
                  </a:lnTo>
                  <a:lnTo>
                    <a:pt x="0" y="1224486"/>
                  </a:lnTo>
                  <a:close/>
                </a:path>
              </a:pathLst>
            </a:custGeom>
            <a:solidFill>
              <a:srgbClr val="F26664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 l="795" t="14859" b="13484"/>
          <a:stretch>
            <a:fillRect/>
          </a:stretch>
        </p:blipFill>
        <p:spPr>
          <a:xfrm>
            <a:off x="14240693" y="6749525"/>
            <a:ext cx="4047139" cy="322866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90623" y="818364"/>
            <a:ext cx="4499983" cy="199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6"/>
              </a:lnSpc>
            </a:pPr>
            <a:r>
              <a:rPr lang="en-US" sz="5418">
                <a:solidFill>
                  <a:srgbClr val="FFFFFF"/>
                </a:solidFill>
                <a:latin typeface="Paralucent 2"/>
              </a:rPr>
              <a:t>Monitorování </a:t>
            </a:r>
          </a:p>
          <a:p>
            <a:pPr>
              <a:lnSpc>
                <a:spcPts val="7586"/>
              </a:lnSpc>
            </a:pPr>
            <a:r>
              <a:rPr lang="en-US" sz="5418">
                <a:solidFill>
                  <a:srgbClr val="FFFFFF"/>
                </a:solidFill>
                <a:latin typeface="Paralucent 2"/>
              </a:rPr>
              <a:t>odpadu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34616" y="818364"/>
            <a:ext cx="4239541" cy="199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6"/>
              </a:lnSpc>
            </a:pPr>
            <a:r>
              <a:rPr lang="en-US" sz="5418">
                <a:solidFill>
                  <a:srgbClr val="FFFFFF"/>
                </a:solidFill>
                <a:latin typeface="Paralucent 2"/>
              </a:rPr>
              <a:t>Monitorování </a:t>
            </a:r>
          </a:p>
          <a:p>
            <a:pPr>
              <a:lnSpc>
                <a:spcPts val="7586"/>
              </a:lnSpc>
            </a:pPr>
            <a:r>
              <a:rPr lang="en-US" sz="5418">
                <a:solidFill>
                  <a:srgbClr val="FFFFFF"/>
                </a:solidFill>
                <a:latin typeface="Paralucent 2"/>
              </a:rPr>
              <a:t>svozu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0623" y="4041479"/>
            <a:ext cx="4117407" cy="199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6"/>
              </a:lnSpc>
            </a:pPr>
            <a:r>
              <a:rPr lang="en-US" sz="5418">
                <a:solidFill>
                  <a:srgbClr val="262524"/>
                </a:solidFill>
                <a:latin typeface="Paralucent 2"/>
              </a:rPr>
              <a:t>Digitalizace odpadu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34616" y="4041479"/>
            <a:ext cx="4689834" cy="199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6"/>
              </a:lnSpc>
            </a:pPr>
            <a:r>
              <a:rPr lang="en-US" sz="5418">
                <a:solidFill>
                  <a:srgbClr val="FFFFFF"/>
                </a:solidFill>
                <a:latin typeface="Paralucent 2"/>
              </a:rPr>
              <a:t>Automatické </a:t>
            </a:r>
          </a:p>
          <a:p>
            <a:pPr>
              <a:lnSpc>
                <a:spcPts val="7586"/>
              </a:lnSpc>
            </a:pPr>
            <a:r>
              <a:rPr lang="en-US" sz="5418">
                <a:solidFill>
                  <a:srgbClr val="FFFFFF"/>
                </a:solidFill>
                <a:latin typeface="Paralucent 2"/>
              </a:rPr>
              <a:t>plánovaní tras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1668" y="7264594"/>
            <a:ext cx="4659466" cy="199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86"/>
              </a:lnSpc>
            </a:pPr>
            <a:r>
              <a:rPr lang="en-US" sz="5418">
                <a:solidFill>
                  <a:srgbClr val="FFFFFF"/>
                </a:solidFill>
                <a:latin typeface="Paralucent 2"/>
              </a:rPr>
              <a:t>Chytré zámky na kontejnery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34616" y="6902645"/>
            <a:ext cx="4446777" cy="223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66"/>
              </a:lnSpc>
            </a:pPr>
            <a:r>
              <a:rPr lang="sk-SK" sz="6000" dirty="0" err="1">
                <a:solidFill>
                  <a:srgbClr val="FFFFFF"/>
                </a:solidFill>
                <a:latin typeface="Paralucent 1"/>
              </a:rPr>
              <a:t>Aplikace</a:t>
            </a:r>
            <a:r>
              <a:rPr lang="sk-SK" sz="6000" dirty="0">
                <a:solidFill>
                  <a:srgbClr val="FFFFFF"/>
                </a:solidFill>
                <a:latin typeface="Paralucent 1"/>
              </a:rPr>
              <a:t> </a:t>
            </a:r>
          </a:p>
          <a:p>
            <a:pPr algn="just">
              <a:lnSpc>
                <a:spcPts val="8966"/>
              </a:lnSpc>
            </a:pPr>
            <a:r>
              <a:rPr lang="sk-SK" sz="6000" dirty="0" err="1">
                <a:solidFill>
                  <a:srgbClr val="FFFFFF"/>
                </a:solidFill>
                <a:latin typeface="Paralucent 1"/>
              </a:rPr>
              <a:t>Sběrný</a:t>
            </a:r>
            <a:r>
              <a:rPr lang="sk-SK" sz="6000" dirty="0">
                <a:solidFill>
                  <a:srgbClr val="FFFFFF"/>
                </a:solidFill>
                <a:latin typeface="Paralucent 1"/>
              </a:rPr>
              <a:t> </a:t>
            </a:r>
            <a:r>
              <a:rPr lang="sk-SK" sz="6000" dirty="0" err="1">
                <a:solidFill>
                  <a:srgbClr val="FFFFFF"/>
                </a:solidFill>
                <a:latin typeface="Paralucent 1"/>
              </a:rPr>
              <a:t>dvůr</a:t>
            </a:r>
            <a:endParaRPr lang="en-US" sz="6000" dirty="0">
              <a:solidFill>
                <a:srgbClr val="FFFFFF"/>
              </a:solidFill>
              <a:latin typeface="Paralucent 1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 l="13301" r="13301"/>
          <a:stretch>
            <a:fillRect/>
          </a:stretch>
        </p:blipFill>
        <p:spPr>
          <a:xfrm>
            <a:off x="14224450" y="6744468"/>
            <a:ext cx="4063382" cy="3233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405606" cy="10287000"/>
            <a:chOff x="0" y="0"/>
            <a:chExt cx="1979956" cy="1957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9956" cy="1957388"/>
            </a:xfrm>
            <a:custGeom>
              <a:avLst/>
              <a:gdLst/>
              <a:ahLst/>
              <a:cxnLst/>
              <a:rect l="l" t="t" r="r" b="b"/>
              <a:pathLst>
                <a:path w="1979956" h="1957388">
                  <a:moveTo>
                    <a:pt x="0" y="0"/>
                  </a:moveTo>
                  <a:lnTo>
                    <a:pt x="1979956" y="0"/>
                  </a:lnTo>
                  <a:lnTo>
                    <a:pt x="1979956" y="1957388"/>
                  </a:lnTo>
                  <a:lnTo>
                    <a:pt x="0" y="1957388"/>
                  </a:lnTo>
                  <a:close/>
                </a:path>
              </a:pathLst>
            </a:custGeom>
            <a:solidFill>
              <a:srgbClr val="32B04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845" r="2845"/>
          <a:stretch>
            <a:fillRect/>
          </a:stretch>
        </p:blipFill>
        <p:spPr>
          <a:xfrm>
            <a:off x="10186659" y="0"/>
            <a:ext cx="8101341" cy="64462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393" t="27842" r="7393"/>
          <a:stretch>
            <a:fillRect/>
          </a:stretch>
        </p:blipFill>
        <p:spPr>
          <a:xfrm>
            <a:off x="10186659" y="0"/>
            <a:ext cx="8101341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02820" y="-1854"/>
            <a:ext cx="8999966" cy="3979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72"/>
              </a:lnSpc>
            </a:pPr>
            <a:r>
              <a:rPr lang="en-US" sz="10837">
                <a:solidFill>
                  <a:srgbClr val="FFFFFF"/>
                </a:solidFill>
                <a:latin typeface="Paralucent 2"/>
              </a:rPr>
              <a:t>Monitorování </a:t>
            </a:r>
          </a:p>
          <a:p>
            <a:pPr>
              <a:lnSpc>
                <a:spcPts val="15172"/>
              </a:lnSpc>
            </a:pPr>
            <a:r>
              <a:rPr lang="en-US" sz="10837">
                <a:solidFill>
                  <a:srgbClr val="FFFFFF"/>
                </a:solidFill>
                <a:latin typeface="Paralucent 2"/>
              </a:rPr>
              <a:t>odpadu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57672" y="5095875"/>
            <a:ext cx="7645114" cy="40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Svážejte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odpad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dynamicky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-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dle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skutečné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potřeby</a:t>
            </a:r>
            <a:endParaRPr lang="en-US" sz="2499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Vyhněte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se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zbytečným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jízd</a:t>
            </a:r>
            <a:r>
              <a:rPr lang="cs-CZ" sz="2499" dirty="0">
                <a:solidFill>
                  <a:srgbClr val="FFFFFF"/>
                </a:solidFill>
                <a:latin typeface="Proxima Nova 3 Bold"/>
              </a:rPr>
              <a:t>á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m 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Sbírejte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pouze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plné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nádoby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a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kontejnery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Zamezte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přeplněným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nádobám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a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nepořádku</a:t>
            </a:r>
            <a:endParaRPr lang="en-US" sz="2499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Proxima Nova 3 Bold"/>
            </a:endParaRP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Získejte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skutečný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přehled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o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produkci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Proxima Nova 3 Bold"/>
              </a:rPr>
              <a:t>odpadů</a:t>
            </a:r>
            <a:r>
              <a:rPr lang="en-US" sz="2499" dirty="0">
                <a:solidFill>
                  <a:srgbClr val="FFFFFF"/>
                </a:solidFill>
                <a:latin typeface="Proxima Nova 3 Bold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3" y="6884654"/>
            <a:ext cx="464818" cy="3683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3" y="6001936"/>
            <a:ext cx="464818" cy="368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3" y="5117337"/>
            <a:ext cx="464818" cy="3683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3" y="7767372"/>
            <a:ext cx="464818" cy="368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3" y="8631040"/>
            <a:ext cx="464818" cy="3683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036" b="8036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3979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1040" b="11040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2118" b="2118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524" r="20524"/>
            <a:stretch>
              <a:fillRect/>
            </a:stretch>
          </p:blipFill>
          <p:spPr>
            <a:xfrm>
              <a:off x="0" y="0"/>
              <a:ext cx="12128500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1040" b="11040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1040" b="11040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228600" y="7962901"/>
            <a:ext cx="6019800" cy="2027372"/>
            <a:chOff x="0" y="0"/>
            <a:chExt cx="1860178" cy="5339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0178" cy="533958"/>
            </a:xfrm>
            <a:custGeom>
              <a:avLst/>
              <a:gdLst/>
              <a:ahLst/>
              <a:cxnLst/>
              <a:rect l="l" t="t" r="r" b="b"/>
              <a:pathLst>
                <a:path w="1860178" h="533958">
                  <a:moveTo>
                    <a:pt x="0" y="0"/>
                  </a:moveTo>
                  <a:lnTo>
                    <a:pt x="1860178" y="0"/>
                  </a:lnTo>
                  <a:lnTo>
                    <a:pt x="1860178" y="533958"/>
                  </a:lnTo>
                  <a:lnTo>
                    <a:pt x="0" y="533958"/>
                  </a:lnTo>
                  <a:close/>
                </a:path>
              </a:pathLst>
            </a:custGeom>
            <a:solidFill>
              <a:srgbClr val="41AD49">
                <a:alpha val="6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322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4415" y="8236005"/>
            <a:ext cx="4842497" cy="2005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600 Sensoneo </a:t>
            </a:r>
            <a:r>
              <a:rPr lang="en-GB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senzorů</a:t>
            </a:r>
            <a:endParaRPr lang="en-GB" sz="3000" dirty="0">
              <a:solidFill>
                <a:schemeClr val="bg1"/>
              </a:solidFill>
              <a:latin typeface="Paralucent Demi Bold" panose="02000503040000020004" pitchFamily="50" charset="0"/>
            </a:endParaRPr>
          </a:p>
          <a:p>
            <a:r>
              <a:rPr lang="en-GB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monitorujících</a:t>
            </a:r>
            <a:r>
              <a:rPr lang="en-GB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vytíženosť</a:t>
            </a:r>
            <a:r>
              <a:rPr lang="en-GB" sz="30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8x </a:t>
            </a:r>
            <a:r>
              <a:rPr lang="en-GB" sz="30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denně</a:t>
            </a:r>
            <a:endParaRPr lang="en-GB" sz="3000" dirty="0">
              <a:solidFill>
                <a:schemeClr val="bg1"/>
              </a:solidFill>
              <a:latin typeface="Paralucent Demi Bold" panose="02000503040000020004" pitchFamily="50" charset="0"/>
            </a:endParaRPr>
          </a:p>
          <a:p>
            <a:pPr algn="ctr">
              <a:lnSpc>
                <a:spcPts val="5079"/>
              </a:lnSpc>
              <a:spcBef>
                <a:spcPct val="0"/>
              </a:spcBef>
            </a:pPr>
            <a:endParaRPr lang="en-US" sz="3628" dirty="0">
              <a:solidFill>
                <a:srgbClr val="FFFFFF"/>
              </a:solidFill>
              <a:latin typeface="Paralucent Demi Bold" panose="02000503040000020004" pitchFamily="50" charset="0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34E890E7-1B12-F7C6-A858-C035390AD572}"/>
              </a:ext>
            </a:extLst>
          </p:cNvPr>
          <p:cNvGrpSpPr/>
          <p:nvPr/>
        </p:nvGrpSpPr>
        <p:grpSpPr>
          <a:xfrm>
            <a:off x="217715" y="264073"/>
            <a:ext cx="5649686" cy="2027372"/>
            <a:chOff x="0" y="0"/>
            <a:chExt cx="2253244" cy="53395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5C52E06-8C8A-C456-5E2D-EBAC0FE47142}"/>
                </a:ext>
              </a:extLst>
            </p:cNvPr>
            <p:cNvSpPr/>
            <p:nvPr/>
          </p:nvSpPr>
          <p:spPr>
            <a:xfrm>
              <a:off x="0" y="0"/>
              <a:ext cx="2253244" cy="533958"/>
            </a:xfrm>
            <a:custGeom>
              <a:avLst/>
              <a:gdLst/>
              <a:ahLst/>
              <a:cxnLst/>
              <a:rect l="l" t="t" r="r" b="b"/>
              <a:pathLst>
                <a:path w="2253244" h="533958">
                  <a:moveTo>
                    <a:pt x="0" y="0"/>
                  </a:moveTo>
                  <a:lnTo>
                    <a:pt x="2253244" y="0"/>
                  </a:lnTo>
                  <a:lnTo>
                    <a:pt x="2253244" y="533958"/>
                  </a:lnTo>
                  <a:lnTo>
                    <a:pt x="0" y="533958"/>
                  </a:lnTo>
                  <a:close/>
                </a:path>
              </a:pathLst>
            </a:custGeom>
            <a:solidFill>
              <a:srgbClr val="41AD49">
                <a:alpha val="64706"/>
              </a:srgbClr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6135B137-B449-C8BF-B5F1-5AB32D102FF8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3221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36CCC381-3716-3952-E05C-5FE4AA516353}"/>
              </a:ext>
            </a:extLst>
          </p:cNvPr>
          <p:cNvSpPr txBox="1"/>
          <p:nvPr/>
        </p:nvSpPr>
        <p:spPr>
          <a:xfrm>
            <a:off x="-708000" y="946982"/>
            <a:ext cx="750111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Paralucent Demi Bold" panose="02000503040000020004" pitchFamily="50" charset="0"/>
              </a:rPr>
              <a:t>1300 </a:t>
            </a:r>
            <a:r>
              <a:rPr lang="en-GB" sz="5400" dirty="0" err="1">
                <a:solidFill>
                  <a:schemeClr val="bg1"/>
                </a:solidFill>
                <a:latin typeface="Paralucent Demi Bold" panose="02000503040000020004" pitchFamily="50" charset="0"/>
              </a:rPr>
              <a:t>kontejnerů</a:t>
            </a:r>
            <a:r>
              <a:rPr lang="en-GB" sz="5400" dirty="0">
                <a:solidFill>
                  <a:schemeClr val="bg1"/>
                </a:solidFill>
                <a:latin typeface="Paralucent Demi Bold" panose="02000503040000020004" pitchFamily="50" charset="0"/>
              </a:rPr>
              <a:t>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10A58D7E-3491-21E9-40A7-828779799F7D}"/>
              </a:ext>
            </a:extLst>
          </p:cNvPr>
          <p:cNvGrpSpPr/>
          <p:nvPr/>
        </p:nvGrpSpPr>
        <p:grpSpPr>
          <a:xfrm>
            <a:off x="217715" y="2410861"/>
            <a:ext cx="5649684" cy="2027372"/>
            <a:chOff x="0" y="0"/>
            <a:chExt cx="2253244" cy="53395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87ED7-D561-CC9E-4434-D5DE1D27F30F}"/>
                </a:ext>
              </a:extLst>
            </p:cNvPr>
            <p:cNvSpPr/>
            <p:nvPr/>
          </p:nvSpPr>
          <p:spPr>
            <a:xfrm>
              <a:off x="0" y="0"/>
              <a:ext cx="2253244" cy="533958"/>
            </a:xfrm>
            <a:custGeom>
              <a:avLst/>
              <a:gdLst/>
              <a:ahLst/>
              <a:cxnLst/>
              <a:rect l="l" t="t" r="r" b="b"/>
              <a:pathLst>
                <a:path w="2253244" h="533958">
                  <a:moveTo>
                    <a:pt x="0" y="0"/>
                  </a:moveTo>
                  <a:lnTo>
                    <a:pt x="2253244" y="0"/>
                  </a:lnTo>
                  <a:lnTo>
                    <a:pt x="2253244" y="533958"/>
                  </a:lnTo>
                  <a:lnTo>
                    <a:pt x="0" y="533958"/>
                  </a:lnTo>
                  <a:close/>
                </a:path>
              </a:pathLst>
            </a:custGeom>
            <a:solidFill>
              <a:srgbClr val="41AD49">
                <a:alpha val="64706"/>
              </a:srgbClr>
            </a:solidFill>
          </p:spPr>
          <p:txBody>
            <a:bodyPr/>
            <a:lstStyle/>
            <a:p>
              <a:endParaRPr lang="en-US" sz="2700" dirty="0"/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0CE75EAA-5A79-C329-41B8-DC5E0850B4EA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3221"/>
                </a:lnSpc>
              </a:pPr>
              <a:endParaRPr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512E6270-53DF-6999-E404-9485E9E15E73}"/>
              </a:ext>
            </a:extLst>
          </p:cNvPr>
          <p:cNvSpPr txBox="1"/>
          <p:nvPr/>
        </p:nvSpPr>
        <p:spPr>
          <a:xfrm>
            <a:off x="217715" y="4368446"/>
            <a:ext cx="1873056" cy="3303090"/>
          </a:xfrm>
          <a:prstGeom prst="rect">
            <a:avLst/>
          </a:prstGeom>
        </p:spPr>
        <p:txBody>
          <a:bodyPr lIns="50801" tIns="50801" rIns="50801" bIns="50801" rtlCol="0" anchor="ctr"/>
          <a:lstStyle/>
          <a:p>
            <a:pPr algn="ctr">
              <a:lnSpc>
                <a:spcPts val="3221"/>
              </a:lnSpc>
            </a:pPr>
            <a:endParaRPr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B7DE6492-91A2-86B9-49E7-FB69A9D252E8}"/>
              </a:ext>
            </a:extLst>
          </p:cNvPr>
          <p:cNvSpPr txBox="1"/>
          <p:nvPr/>
        </p:nvSpPr>
        <p:spPr>
          <a:xfrm>
            <a:off x="-762000" y="2486954"/>
            <a:ext cx="7501113" cy="1726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4949" dirty="0">
                <a:solidFill>
                  <a:srgbClr val="FFFFFF"/>
                </a:solidFill>
                <a:latin typeface="Paralucent Demi Bold" panose="02000503040000020004" pitchFamily="50" charset="0"/>
              </a:rPr>
              <a:t>3000 tun </a:t>
            </a:r>
            <a:endParaRPr lang="sk-SK" sz="4949" dirty="0">
              <a:solidFill>
                <a:srgbClr val="FFFFFF"/>
              </a:solidFill>
              <a:latin typeface="Paralucent Demi Bold" panose="02000503040000020004" pitchFamily="50" charset="0"/>
            </a:endParaRPr>
          </a:p>
          <a:p>
            <a:pPr algn="ctr">
              <a:lnSpc>
                <a:spcPts val="6929"/>
              </a:lnSpc>
            </a:pPr>
            <a:r>
              <a:rPr lang="sk-SK" sz="4949" dirty="0">
                <a:solidFill>
                  <a:srgbClr val="FFFFFF"/>
                </a:solidFill>
                <a:latin typeface="Paralucent Demi Bold" panose="02000503040000020004" pitchFamily="50" charset="0"/>
              </a:rPr>
              <a:t>vy</a:t>
            </a:r>
            <a:r>
              <a:rPr lang="en-US" sz="4949" dirty="0" err="1">
                <a:solidFill>
                  <a:srgbClr val="FFFFFF"/>
                </a:solidFill>
                <a:latin typeface="Paralucent Demi Bold" panose="02000503040000020004" pitchFamily="50" charset="0"/>
              </a:rPr>
              <a:t>sbíraných</a:t>
            </a:r>
            <a:r>
              <a:rPr lang="en-US" sz="4949" dirty="0">
                <a:solidFill>
                  <a:srgbClr val="FFFFFF"/>
                </a:solidFill>
                <a:latin typeface="Paralucent Demi Bold" panose="02000503040000020004" pitchFamily="50" charset="0"/>
              </a:rPr>
              <a:t> </a:t>
            </a:r>
            <a:r>
              <a:rPr lang="en-US" sz="4949" dirty="0" err="1">
                <a:solidFill>
                  <a:srgbClr val="FFFFFF"/>
                </a:solidFill>
                <a:latin typeface="Paralucent Demi Bold" panose="02000503040000020004" pitchFamily="50" charset="0"/>
              </a:rPr>
              <a:t>ročně</a:t>
            </a:r>
            <a:endParaRPr lang="en-US" sz="4949" dirty="0">
              <a:solidFill>
                <a:srgbClr val="FFFFFF"/>
              </a:solidFill>
              <a:latin typeface="Paralucent Demi Bold" panose="02000503040000020004" pitchFamily="5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94" b="2794"/>
          <a:stretch>
            <a:fillRect/>
          </a:stretch>
        </p:blipFill>
        <p:spPr>
          <a:xfrm>
            <a:off x="0" y="-156678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49" b="549"/>
          <a:stretch>
            <a:fillRect/>
          </a:stretch>
        </p:blipFill>
        <p:spPr>
          <a:xfrm>
            <a:off x="11356305" y="5124371"/>
            <a:ext cx="8210967" cy="4745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8277"/>
          <a:stretch>
            <a:fillRect/>
          </a:stretch>
        </p:blipFill>
        <p:spPr>
          <a:xfrm>
            <a:off x="12426026" y="5472353"/>
            <a:ext cx="6031727" cy="37859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60749" y="792083"/>
            <a:ext cx="1674558" cy="1990856"/>
            <a:chOff x="0" y="0"/>
            <a:chExt cx="1323734" cy="1573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3734" cy="1573767"/>
            </a:xfrm>
            <a:custGeom>
              <a:avLst/>
              <a:gdLst/>
              <a:ahLst/>
              <a:cxnLst/>
              <a:rect l="l" t="t" r="r" b="b"/>
              <a:pathLst>
                <a:path w="1323734" h="1573767">
                  <a:moveTo>
                    <a:pt x="0" y="0"/>
                  </a:moveTo>
                  <a:lnTo>
                    <a:pt x="1323734" y="0"/>
                  </a:lnTo>
                  <a:lnTo>
                    <a:pt x="1323734" y="1573767"/>
                  </a:lnTo>
                  <a:lnTo>
                    <a:pt x="0" y="1573767"/>
                  </a:lnTo>
                  <a:close/>
                </a:path>
              </a:pathLst>
            </a:custGeom>
            <a:solidFill>
              <a:srgbClr val="41AD49">
                <a:alpha val="69804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496333" y="78741"/>
            <a:ext cx="800180" cy="310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82"/>
              </a:lnSpc>
            </a:pPr>
            <a:r>
              <a:rPr lang="en-US" sz="18203" dirty="0">
                <a:solidFill>
                  <a:srgbClr val="D9D9D9">
                    <a:alpha val="69804"/>
                  </a:srgbClr>
                </a:solidFill>
                <a:latin typeface="Paralucent Demi Bold" panose="02000503040000020004" pitchFamily="50" charset="0"/>
              </a:rPr>
              <a:t>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3059311"/>
            <a:ext cx="1674558" cy="1990856"/>
            <a:chOff x="0" y="0"/>
            <a:chExt cx="1323734" cy="1573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3734" cy="1573767"/>
            </a:xfrm>
            <a:custGeom>
              <a:avLst/>
              <a:gdLst/>
              <a:ahLst/>
              <a:cxnLst/>
              <a:rect l="l" t="t" r="r" b="b"/>
              <a:pathLst>
                <a:path w="1323734" h="1573767">
                  <a:moveTo>
                    <a:pt x="0" y="0"/>
                  </a:moveTo>
                  <a:lnTo>
                    <a:pt x="1323734" y="0"/>
                  </a:lnTo>
                  <a:lnTo>
                    <a:pt x="1323734" y="1573767"/>
                  </a:lnTo>
                  <a:lnTo>
                    <a:pt x="0" y="1573767"/>
                  </a:lnTo>
                  <a:close/>
                </a:path>
              </a:pathLst>
            </a:custGeom>
            <a:solidFill>
              <a:srgbClr val="41AD49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5330233"/>
            <a:ext cx="1674558" cy="1990856"/>
            <a:chOff x="0" y="0"/>
            <a:chExt cx="1323734" cy="15737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3734" cy="1573767"/>
            </a:xfrm>
            <a:custGeom>
              <a:avLst/>
              <a:gdLst/>
              <a:ahLst/>
              <a:cxnLst/>
              <a:rect l="l" t="t" r="r" b="b"/>
              <a:pathLst>
                <a:path w="1323734" h="1573767">
                  <a:moveTo>
                    <a:pt x="0" y="0"/>
                  </a:moveTo>
                  <a:lnTo>
                    <a:pt x="1323734" y="0"/>
                  </a:lnTo>
                  <a:lnTo>
                    <a:pt x="1323734" y="1573767"/>
                  </a:lnTo>
                  <a:lnTo>
                    <a:pt x="0" y="1573767"/>
                  </a:lnTo>
                  <a:close/>
                </a:path>
              </a:pathLst>
            </a:custGeom>
            <a:solidFill>
              <a:srgbClr val="41AD49">
                <a:alpha val="6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7601155"/>
            <a:ext cx="1674558" cy="1990856"/>
            <a:chOff x="0" y="0"/>
            <a:chExt cx="1323734" cy="15737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23734" cy="1573767"/>
            </a:xfrm>
            <a:custGeom>
              <a:avLst/>
              <a:gdLst/>
              <a:ahLst/>
              <a:cxnLst/>
              <a:rect l="l" t="t" r="r" b="b"/>
              <a:pathLst>
                <a:path w="1323734" h="1573767">
                  <a:moveTo>
                    <a:pt x="0" y="0"/>
                  </a:moveTo>
                  <a:lnTo>
                    <a:pt x="1323734" y="0"/>
                  </a:lnTo>
                  <a:lnTo>
                    <a:pt x="1323734" y="1573767"/>
                  </a:lnTo>
                  <a:lnTo>
                    <a:pt x="0" y="1573767"/>
                  </a:lnTo>
                  <a:close/>
                </a:path>
              </a:pathLst>
            </a:custGeom>
            <a:solidFill>
              <a:srgbClr val="41AD49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910270" y="156679"/>
            <a:ext cx="4893488" cy="489348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B57A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3221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30502" y="2282136"/>
            <a:ext cx="1331843" cy="310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82"/>
              </a:lnSpc>
            </a:pPr>
            <a:r>
              <a:rPr lang="en-US" sz="18203" dirty="0">
                <a:solidFill>
                  <a:srgbClr val="D9D9D9">
                    <a:alpha val="69804"/>
                  </a:srgbClr>
                </a:solidFill>
                <a:latin typeface="Paralucent Demi Bold" panose="02000503040000020004" pitchFamily="50" charset="0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0379" y="4591401"/>
            <a:ext cx="1311203" cy="310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82"/>
              </a:lnSpc>
            </a:pPr>
            <a:r>
              <a:rPr lang="en-US" sz="18203" dirty="0">
                <a:solidFill>
                  <a:srgbClr val="D9D9D9">
                    <a:alpha val="69804"/>
                  </a:srgbClr>
                </a:solidFill>
                <a:latin typeface="Paralucent Demi Bold" panose="02000503040000020004" pitchFamily="50" charset="0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8149" y="6834344"/>
            <a:ext cx="1403432" cy="3107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82"/>
              </a:lnSpc>
            </a:pPr>
            <a:r>
              <a:rPr lang="en-US" sz="18203" dirty="0">
                <a:solidFill>
                  <a:srgbClr val="D9D9D9">
                    <a:alpha val="69804"/>
                  </a:srgbClr>
                </a:solidFill>
                <a:latin typeface="Paralucent Demi Bold" panose="02000503040000020004" pitchFamily="50" charset="0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95860" y="1312267"/>
            <a:ext cx="9025979" cy="1701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9"/>
              </a:lnSpc>
              <a:spcBef>
                <a:spcPct val="0"/>
              </a:spcBef>
            </a:pPr>
            <a:r>
              <a:rPr lang="en-GB" sz="3750" dirty="0">
                <a:solidFill>
                  <a:schemeClr val="bg1"/>
                </a:solidFill>
                <a:latin typeface="Paralucent Demi Bold" panose="02000503040000020004" pitchFamily="50" charset="0"/>
              </a:rPr>
              <a:t>-</a:t>
            </a:r>
            <a:r>
              <a:rPr lang="cs-CZ" sz="3750" dirty="0">
                <a:solidFill>
                  <a:schemeClr val="bg1"/>
                </a:solidFill>
                <a:latin typeface="Paralucent Demi Bold" panose="02000503040000020004" pitchFamily="50" charset="0"/>
              </a:rPr>
              <a:t>20% nákladů na svoz</a:t>
            </a:r>
          </a:p>
          <a:p>
            <a:pPr>
              <a:lnSpc>
                <a:spcPts val="6819"/>
              </a:lnSpc>
              <a:spcBef>
                <a:spcPct val="0"/>
              </a:spcBef>
            </a:pPr>
            <a:endParaRPr lang="en-US" sz="4871" dirty="0">
              <a:solidFill>
                <a:srgbClr val="FFFFFF"/>
              </a:solidFill>
              <a:latin typeface="Paralucent Demi Bold" panose="02000503040000020004" pitchFamily="50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274245" y="3493176"/>
            <a:ext cx="553965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750" dirty="0">
                <a:solidFill>
                  <a:schemeClr val="bg1"/>
                </a:solidFill>
                <a:latin typeface="Paralucent Demi Bold" panose="02000503040000020004" pitchFamily="50" charset="0"/>
              </a:rPr>
              <a:t>“</a:t>
            </a:r>
            <a:r>
              <a:rPr lang="cs-CZ" sz="3750" dirty="0">
                <a:solidFill>
                  <a:schemeClr val="bg1"/>
                </a:solidFill>
                <a:latin typeface="Paralucent Demi Bold" panose="02000503040000020004" pitchFamily="50" charset="0"/>
              </a:rPr>
              <a:t>Jednoduší život” a lépe organizovaný čas řidičů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12080" y="5771392"/>
            <a:ext cx="873864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750" dirty="0">
                <a:solidFill>
                  <a:schemeClr val="bg1"/>
                </a:solidFill>
                <a:latin typeface="Paralucent Demi Bold" panose="02000503040000020004" pitchFamily="50" charset="0"/>
              </a:rPr>
              <a:t>Konkurenční výhoda díky </a:t>
            </a:r>
          </a:p>
          <a:p>
            <a:r>
              <a:rPr lang="cs-CZ" sz="3750" dirty="0">
                <a:solidFill>
                  <a:schemeClr val="bg1"/>
                </a:solidFill>
                <a:latin typeface="Paralucent Demi Bold" panose="02000503040000020004" pitchFamily="50" charset="0"/>
              </a:rPr>
              <a:t>zabezpečení včasného svozu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24480" y="8019500"/>
            <a:ext cx="692230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750" b="1" dirty="0">
                <a:solidFill>
                  <a:schemeClr val="bg1"/>
                </a:solidFill>
                <a:latin typeface="Paralucent Demi Bold" panose="02000503040000020004" pitchFamily="50" charset="0"/>
              </a:rPr>
              <a:t>+30% </a:t>
            </a:r>
            <a:r>
              <a:rPr lang="cs-CZ" sz="3750" b="1" dirty="0">
                <a:solidFill>
                  <a:schemeClr val="bg1"/>
                </a:solidFill>
                <a:latin typeface="Paralucent Demi Bold" panose="02000503040000020004" pitchFamily="50" charset="0"/>
              </a:rPr>
              <a:t>vysbíraného materiálu </a:t>
            </a:r>
            <a:br>
              <a:rPr lang="cs-CZ" sz="3750" b="1" dirty="0">
                <a:solidFill>
                  <a:schemeClr val="bg1"/>
                </a:solidFill>
                <a:latin typeface="Paralucent Demi Bold" panose="02000503040000020004" pitchFamily="50" charset="0"/>
              </a:rPr>
            </a:br>
            <a:r>
              <a:rPr lang="cs-CZ" sz="3750" b="1" dirty="0">
                <a:solidFill>
                  <a:schemeClr val="bg1"/>
                </a:solidFill>
                <a:latin typeface="Paralucent Demi Bold" panose="02000503040000020004" pitchFamily="50" charset="0"/>
              </a:rPr>
              <a:t>se stejnou infrastrukturou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20119" y="1864757"/>
            <a:ext cx="447378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defRPr/>
            </a:pPr>
            <a:r>
              <a:rPr lang="en-AU" sz="4800" b="1" dirty="0">
                <a:solidFill>
                  <a:srgbClr val="FFFFFF"/>
                </a:solidFill>
                <a:latin typeface="Paralucent Demi Bold" panose="02000503040000020004" pitchFamily="50" charset="0"/>
              </a:rPr>
              <a:t>NÁVRATNOST </a:t>
            </a:r>
            <a:br>
              <a:rPr lang="en-AU" sz="4800" b="1" dirty="0">
                <a:solidFill>
                  <a:srgbClr val="FFFFFF"/>
                </a:solidFill>
                <a:latin typeface="Paralucent Demi Bold" panose="02000503040000020004" pitchFamily="50" charset="0"/>
              </a:rPr>
            </a:br>
            <a:r>
              <a:rPr lang="en-AU" sz="4800" b="1" dirty="0">
                <a:solidFill>
                  <a:srgbClr val="FFFFFF"/>
                </a:solidFill>
                <a:latin typeface="Paralucent Demi Bold" panose="02000503040000020004" pitchFamily="50" charset="0"/>
              </a:rPr>
              <a:t>7 MĚSÍCŮ</a:t>
            </a:r>
            <a:endParaRPr lang="en-AU" sz="2700" dirty="0">
              <a:solidFill>
                <a:srgbClr val="FFFFFF"/>
              </a:solidFill>
              <a:latin typeface="Paralucent Demi Bold" panose="02000503040000020004" pitchFamily="50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631</Words>
  <Application>Microsoft Office PowerPoint</Application>
  <PresentationFormat>Vlastní</PresentationFormat>
  <Paragraphs>161</Paragraphs>
  <Slides>24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40" baseType="lpstr">
      <vt:lpstr>Proxima Nova 3 Bold</vt:lpstr>
      <vt:lpstr>Paralucent 2</vt:lpstr>
      <vt:lpstr>Paralucent 1 Bold</vt:lpstr>
      <vt:lpstr>Proxima Nova Semibold</vt:lpstr>
      <vt:lpstr>Arimo Bold</vt:lpstr>
      <vt:lpstr>Paralucent Demi Bold</vt:lpstr>
      <vt:lpstr>Arimo</vt:lpstr>
      <vt:lpstr>Proxima Nova 2</vt:lpstr>
      <vt:lpstr>Proxima Nova 1</vt:lpstr>
      <vt:lpstr>Arial</vt:lpstr>
      <vt:lpstr>Paralucent 1</vt:lpstr>
      <vt:lpstr>Proxima Nova Rg</vt:lpstr>
      <vt:lpstr>Calibri</vt:lpstr>
      <vt:lpstr>Proxima Nova Lt</vt:lpstr>
      <vt:lpstr>Proxima Nova 3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Kontakntí den Svazu měst a obcí České republiky April 2022</dc:title>
  <cp:lastModifiedBy>Alena Nessmithová</cp:lastModifiedBy>
  <cp:revision>7</cp:revision>
  <dcterms:created xsi:type="dcterms:W3CDTF">2006-08-16T00:00:00Z</dcterms:created>
  <dcterms:modified xsi:type="dcterms:W3CDTF">2022-06-14T11:08:46Z</dcterms:modified>
  <dc:identifier>DAFDGvjRyx8</dc:identifier>
</cp:coreProperties>
</file>